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
  </p:notesMasterIdLst>
  <p:sldIdLst>
    <p:sldId id="256" r:id="rId2"/>
    <p:sldId id="257" r:id="rId3"/>
    <p:sldId id="258" r:id="rId4"/>
  </p:sldIdLst>
  <p:sldSz cx="43891200" cy="32918400"/>
  <p:notesSz cx="6858000" cy="9144000"/>
  <p:defaultTextStyle>
    <a:defPPr>
      <a:defRPr lang="en-US"/>
    </a:defPPr>
    <a:lvl1pPr marL="0" algn="l" defTabSz="3686627" rtl="0" eaLnBrk="1" latinLnBrk="0" hangingPunct="1">
      <a:defRPr sz="7258" kern="1200">
        <a:solidFill>
          <a:schemeClr val="tx1"/>
        </a:solidFill>
        <a:latin typeface="+mn-lt"/>
        <a:ea typeface="+mn-ea"/>
        <a:cs typeface="+mn-cs"/>
      </a:defRPr>
    </a:lvl1pPr>
    <a:lvl2pPr marL="1843313" algn="l" defTabSz="3686627" rtl="0" eaLnBrk="1" latinLnBrk="0" hangingPunct="1">
      <a:defRPr sz="7258" kern="1200">
        <a:solidFill>
          <a:schemeClr val="tx1"/>
        </a:solidFill>
        <a:latin typeface="+mn-lt"/>
        <a:ea typeface="+mn-ea"/>
        <a:cs typeface="+mn-cs"/>
      </a:defRPr>
    </a:lvl2pPr>
    <a:lvl3pPr marL="3686627" algn="l" defTabSz="3686627" rtl="0" eaLnBrk="1" latinLnBrk="0" hangingPunct="1">
      <a:defRPr sz="7258" kern="1200">
        <a:solidFill>
          <a:schemeClr val="tx1"/>
        </a:solidFill>
        <a:latin typeface="+mn-lt"/>
        <a:ea typeface="+mn-ea"/>
        <a:cs typeface="+mn-cs"/>
      </a:defRPr>
    </a:lvl3pPr>
    <a:lvl4pPr marL="5529936" algn="l" defTabSz="3686627" rtl="0" eaLnBrk="1" latinLnBrk="0" hangingPunct="1">
      <a:defRPr sz="7258" kern="1200">
        <a:solidFill>
          <a:schemeClr val="tx1"/>
        </a:solidFill>
        <a:latin typeface="+mn-lt"/>
        <a:ea typeface="+mn-ea"/>
        <a:cs typeface="+mn-cs"/>
      </a:defRPr>
    </a:lvl4pPr>
    <a:lvl5pPr marL="7373250" algn="l" defTabSz="3686627" rtl="0" eaLnBrk="1" latinLnBrk="0" hangingPunct="1">
      <a:defRPr sz="7258" kern="1200">
        <a:solidFill>
          <a:schemeClr val="tx1"/>
        </a:solidFill>
        <a:latin typeface="+mn-lt"/>
        <a:ea typeface="+mn-ea"/>
        <a:cs typeface="+mn-cs"/>
      </a:defRPr>
    </a:lvl5pPr>
    <a:lvl6pPr marL="9216563" algn="l" defTabSz="3686627" rtl="0" eaLnBrk="1" latinLnBrk="0" hangingPunct="1">
      <a:defRPr sz="7258" kern="1200">
        <a:solidFill>
          <a:schemeClr val="tx1"/>
        </a:solidFill>
        <a:latin typeface="+mn-lt"/>
        <a:ea typeface="+mn-ea"/>
        <a:cs typeface="+mn-cs"/>
      </a:defRPr>
    </a:lvl6pPr>
    <a:lvl7pPr marL="11059873" algn="l" defTabSz="3686627" rtl="0" eaLnBrk="1" latinLnBrk="0" hangingPunct="1">
      <a:defRPr sz="7258" kern="1200">
        <a:solidFill>
          <a:schemeClr val="tx1"/>
        </a:solidFill>
        <a:latin typeface="+mn-lt"/>
        <a:ea typeface="+mn-ea"/>
        <a:cs typeface="+mn-cs"/>
      </a:defRPr>
    </a:lvl7pPr>
    <a:lvl8pPr marL="12903186" algn="l" defTabSz="3686627" rtl="0" eaLnBrk="1" latinLnBrk="0" hangingPunct="1">
      <a:defRPr sz="7258" kern="1200">
        <a:solidFill>
          <a:schemeClr val="tx1"/>
        </a:solidFill>
        <a:latin typeface="+mn-lt"/>
        <a:ea typeface="+mn-ea"/>
        <a:cs typeface="+mn-cs"/>
      </a:defRPr>
    </a:lvl8pPr>
    <a:lvl9pPr marL="14746500" algn="l" defTabSz="3686627"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D4FA"/>
    <a:srgbClr val="F6F1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5179" autoAdjust="0"/>
  </p:normalViewPr>
  <p:slideViewPr>
    <p:cSldViewPr snapToGrid="0">
      <p:cViewPr>
        <p:scale>
          <a:sx n="50" d="100"/>
          <a:sy n="50" d="100"/>
        </p:scale>
        <p:origin x="-5400" y="-10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A7967-414D-4242-9DF5-7A30F4A7FEF9}" type="datetimeFigureOut">
              <a:rPr lang="en-US" smtClean="0"/>
              <a:t>4/15/16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07BE8-BD1E-4243-BF9F-10D3FD01B11F}" type="slidenum">
              <a:rPr lang="en-US" smtClean="0"/>
              <a:t>‹#›</a:t>
            </a:fld>
            <a:endParaRPr lang="en-US"/>
          </a:p>
        </p:txBody>
      </p:sp>
    </p:spTree>
    <p:extLst>
      <p:ext uri="{BB962C8B-B14F-4D97-AF65-F5344CB8AC3E}">
        <p14:creationId xmlns:p14="http://schemas.microsoft.com/office/powerpoint/2010/main" val="1576411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507BE8-BD1E-4243-BF9F-10D3FD01B11F}" type="slidenum">
              <a:rPr lang="en-US" smtClean="0"/>
              <a:t>3</a:t>
            </a:fld>
            <a:endParaRPr lang="en-US"/>
          </a:p>
        </p:txBody>
      </p:sp>
    </p:spTree>
    <p:extLst>
      <p:ext uri="{BB962C8B-B14F-4D97-AF65-F5344CB8AC3E}">
        <p14:creationId xmlns:p14="http://schemas.microsoft.com/office/powerpoint/2010/main" val="3621302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E5F93F-7FB9-4E91-88BB-18F81DA2A4A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224297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5F93F-7FB9-4E91-88BB-18F81DA2A4A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248158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5F93F-7FB9-4E91-88BB-18F81DA2A4A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3064247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5F93F-7FB9-4E91-88BB-18F81DA2A4A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142316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5F93F-7FB9-4E91-88BB-18F81DA2A4A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8454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E5F93F-7FB9-4E91-88BB-18F81DA2A4A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342171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E5F93F-7FB9-4E91-88BB-18F81DA2A4A2}" type="datetimeFigureOut">
              <a:rPr lang="en-US" smtClean="0"/>
              <a:t>4/15/16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180820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5F93F-7FB9-4E91-88BB-18F81DA2A4A2}" type="datetimeFigureOut">
              <a:rPr lang="en-US" smtClean="0"/>
              <a:t>4/15/16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267675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5F93F-7FB9-4E91-88BB-18F81DA2A4A2}" type="datetimeFigureOut">
              <a:rPr lang="en-US" smtClean="0"/>
              <a:t>4/15/16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326181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5F93F-7FB9-4E91-88BB-18F81DA2A4A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87688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5F93F-7FB9-4E91-88BB-18F81DA2A4A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52E41-C30C-4E06-9129-5EEB363B6209}" type="slidenum">
              <a:rPr lang="en-US" smtClean="0"/>
              <a:t>‹#›</a:t>
            </a:fld>
            <a:endParaRPr lang="en-US"/>
          </a:p>
        </p:txBody>
      </p:sp>
    </p:spTree>
    <p:extLst>
      <p:ext uri="{BB962C8B-B14F-4D97-AF65-F5344CB8AC3E}">
        <p14:creationId xmlns:p14="http://schemas.microsoft.com/office/powerpoint/2010/main" val="15166064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67E5F93F-7FB9-4E91-88BB-18F81DA2A4A2}" type="datetimeFigureOut">
              <a:rPr lang="en-US" smtClean="0"/>
              <a:t>4/15/16</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C2552E41-C30C-4E06-9129-5EEB363B6209}" type="slidenum">
              <a:rPr lang="en-US" smtClean="0"/>
              <a:t>‹#›</a:t>
            </a:fld>
            <a:endParaRPr lang="en-US"/>
          </a:p>
        </p:txBody>
      </p:sp>
    </p:spTree>
    <p:extLst>
      <p:ext uri="{BB962C8B-B14F-4D97-AF65-F5344CB8AC3E}">
        <p14:creationId xmlns:p14="http://schemas.microsoft.com/office/powerpoint/2010/main" val="166702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13463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6509" y="9633207"/>
            <a:ext cx="10420350" cy="2326150"/>
          </a:xfrm>
          <a:prstGeom prst="rect">
            <a:avLst/>
          </a:prstGeom>
          <a:solidFill>
            <a:schemeClr val="accent1">
              <a:lumMod val="40000"/>
              <a:lumOff val="60000"/>
            </a:schemeClr>
          </a:solidFill>
          <a:ln>
            <a:solidFill>
              <a:schemeClr val="accent1"/>
            </a:solidFill>
          </a:ln>
          <a:effectLst>
            <a:outerShdw blurRad="50800" dist="38100" dir="5400000" algn="t" rotWithShape="0">
              <a:prstClr val="black">
                <a:alpha val="40000"/>
              </a:prstClr>
            </a:outerShdw>
            <a:softEdge rad="63500"/>
          </a:effectLst>
        </p:spPr>
        <p:txBody>
          <a:bodyPr wrap="square" rtlCol="0">
            <a:spAutoFit/>
          </a:bodyPr>
          <a:lstStyle/>
          <a:p>
            <a:r>
              <a:rPr lang="en-US" dirty="0" smtClean="0"/>
              <a:t>Parental Psychological </a:t>
            </a:r>
            <a:r>
              <a:rPr lang="en-US" dirty="0"/>
              <a:t>Control </a:t>
            </a:r>
            <a:r>
              <a:rPr lang="en-US" dirty="0" smtClean="0"/>
              <a:t>(</a:t>
            </a:r>
            <a:r>
              <a:rPr lang="en-US" dirty="0"/>
              <a:t>Age 13)</a:t>
            </a:r>
          </a:p>
        </p:txBody>
      </p:sp>
      <p:sp>
        <p:nvSpPr>
          <p:cNvPr id="9" name="TextBox 8"/>
          <p:cNvSpPr txBox="1"/>
          <p:nvPr/>
        </p:nvSpPr>
        <p:spPr>
          <a:xfrm>
            <a:off x="2706509" y="18935973"/>
            <a:ext cx="10420350" cy="2326150"/>
          </a:xfrm>
          <a:prstGeom prst="rect">
            <a:avLst/>
          </a:prstGeom>
          <a:solidFill>
            <a:schemeClr val="accent1">
              <a:lumMod val="40000"/>
              <a:lumOff val="60000"/>
            </a:schemeClr>
          </a:solidFill>
          <a:effectLst>
            <a:outerShdw blurRad="50800" dist="38100" dir="2700000" algn="tl" rotWithShape="0">
              <a:prstClr val="black">
                <a:alpha val="40000"/>
              </a:prstClr>
            </a:outerShdw>
            <a:softEdge rad="63500"/>
          </a:effectLst>
        </p:spPr>
        <p:txBody>
          <a:bodyPr wrap="square" rtlCol="0">
            <a:spAutoFit/>
          </a:bodyPr>
          <a:lstStyle/>
          <a:p>
            <a:r>
              <a:rPr lang="en-US" dirty="0" smtClean="0"/>
              <a:t>Parental Firm Control </a:t>
            </a:r>
            <a:endParaRPr lang="en-US" dirty="0"/>
          </a:p>
          <a:p>
            <a:r>
              <a:rPr lang="en-US" dirty="0"/>
              <a:t>(Age 13)</a:t>
            </a:r>
          </a:p>
        </p:txBody>
      </p:sp>
      <p:sp>
        <p:nvSpPr>
          <p:cNvPr id="10" name="TextBox 9"/>
          <p:cNvSpPr txBox="1"/>
          <p:nvPr/>
        </p:nvSpPr>
        <p:spPr>
          <a:xfrm>
            <a:off x="25310811" y="6869527"/>
            <a:ext cx="12261242" cy="1209242"/>
          </a:xfrm>
          <a:prstGeom prst="rect">
            <a:avLst/>
          </a:prstGeom>
          <a:solidFill>
            <a:schemeClr val="accent6">
              <a:lumMod val="20000"/>
              <a:lumOff val="80000"/>
            </a:schemeClr>
          </a:solidFill>
          <a:ln>
            <a:noFill/>
          </a:ln>
          <a:effectLst>
            <a:outerShdw blurRad="50800" dist="38100" dir="5400000" algn="t" rotWithShape="0">
              <a:prstClr val="black">
                <a:alpha val="40000"/>
              </a:prstClr>
            </a:outerShdw>
            <a:softEdge rad="63500"/>
          </a:effectLst>
        </p:spPr>
        <p:txBody>
          <a:bodyPr wrap="none" rtlCol="0">
            <a:spAutoFit/>
          </a:bodyPr>
          <a:lstStyle/>
          <a:p>
            <a:r>
              <a:rPr lang="en-US" dirty="0"/>
              <a:t>General Social </a:t>
            </a:r>
            <a:r>
              <a:rPr lang="en-US" dirty="0" smtClean="0"/>
              <a:t>Competence (18)</a:t>
            </a:r>
            <a:endParaRPr lang="en-US" dirty="0"/>
          </a:p>
        </p:txBody>
      </p:sp>
      <p:sp>
        <p:nvSpPr>
          <p:cNvPr id="12" name="TextBox 11"/>
          <p:cNvSpPr txBox="1"/>
          <p:nvPr/>
        </p:nvSpPr>
        <p:spPr>
          <a:xfrm>
            <a:off x="25303456" y="10268645"/>
            <a:ext cx="13708817" cy="1209242"/>
          </a:xfrm>
          <a:prstGeom prst="rect">
            <a:avLst/>
          </a:prstGeom>
          <a:solidFill>
            <a:schemeClr val="accent6">
              <a:lumMod val="20000"/>
              <a:lumOff val="80000"/>
            </a:schemeClr>
          </a:solidFill>
          <a:effectLst>
            <a:outerShdw blurRad="50800" dist="38100" dir="5400000" algn="t" rotWithShape="0">
              <a:prstClr val="black">
                <a:alpha val="40000"/>
              </a:prstClr>
            </a:outerShdw>
            <a:softEdge rad="63500"/>
          </a:effectLst>
        </p:spPr>
        <p:txBody>
          <a:bodyPr wrap="none" rtlCol="0">
            <a:spAutoFit/>
          </a:bodyPr>
          <a:lstStyle/>
          <a:p>
            <a:r>
              <a:rPr lang="en-US" dirty="0"/>
              <a:t>Companionship and </a:t>
            </a:r>
            <a:r>
              <a:rPr lang="en-US" dirty="0" smtClean="0"/>
              <a:t>Recreation (18)</a:t>
            </a:r>
            <a:endParaRPr lang="en-US" dirty="0"/>
          </a:p>
        </p:txBody>
      </p:sp>
      <p:sp>
        <p:nvSpPr>
          <p:cNvPr id="15" name="TextBox 14"/>
          <p:cNvSpPr txBox="1"/>
          <p:nvPr/>
        </p:nvSpPr>
        <p:spPr>
          <a:xfrm>
            <a:off x="25310811" y="12112252"/>
            <a:ext cx="9009839" cy="1209242"/>
          </a:xfrm>
          <a:prstGeom prst="rect">
            <a:avLst/>
          </a:prstGeom>
          <a:solidFill>
            <a:schemeClr val="accent6">
              <a:lumMod val="20000"/>
              <a:lumOff val="80000"/>
            </a:schemeClr>
          </a:solidFill>
          <a:effectLst>
            <a:outerShdw blurRad="50800" dist="38100" dir="5400000" algn="t" rotWithShape="0">
              <a:prstClr val="black">
                <a:alpha val="40000"/>
              </a:prstClr>
            </a:outerShdw>
            <a:softEdge rad="63500"/>
          </a:effectLst>
        </p:spPr>
        <p:txBody>
          <a:bodyPr wrap="none" rtlCol="0">
            <a:spAutoFit/>
          </a:bodyPr>
          <a:lstStyle/>
          <a:p>
            <a:r>
              <a:rPr lang="en-US" dirty="0"/>
              <a:t>Conflict </a:t>
            </a:r>
            <a:r>
              <a:rPr lang="en-US" dirty="0" smtClean="0"/>
              <a:t>Resolution (18)</a:t>
            </a:r>
            <a:endParaRPr lang="en-US" dirty="0"/>
          </a:p>
        </p:txBody>
      </p:sp>
      <p:sp>
        <p:nvSpPr>
          <p:cNvPr id="18" name="TextBox 17"/>
          <p:cNvSpPr txBox="1"/>
          <p:nvPr/>
        </p:nvSpPr>
        <p:spPr>
          <a:xfrm>
            <a:off x="25288389" y="13739256"/>
            <a:ext cx="17572118" cy="2326150"/>
          </a:xfrm>
          <a:prstGeom prst="rect">
            <a:avLst/>
          </a:prstGeom>
          <a:solidFill>
            <a:schemeClr val="accent6">
              <a:lumMod val="20000"/>
              <a:lumOff val="80000"/>
            </a:schemeClr>
          </a:solidFill>
          <a:effectLst>
            <a:outerShdw blurRad="50800" dist="38100" dir="5400000" algn="t" rotWithShape="0">
              <a:prstClr val="black">
                <a:alpha val="40000"/>
              </a:prstClr>
            </a:outerShdw>
            <a:softEdge rad="63500"/>
          </a:effectLst>
        </p:spPr>
        <p:txBody>
          <a:bodyPr wrap="none" rtlCol="0">
            <a:spAutoFit/>
          </a:bodyPr>
          <a:lstStyle/>
          <a:p>
            <a:r>
              <a:rPr lang="en-US" dirty="0"/>
              <a:t>Teen Positive Autonomy and </a:t>
            </a:r>
            <a:r>
              <a:rPr lang="en-US" dirty="0" smtClean="0"/>
              <a:t>Relatedness (18) </a:t>
            </a:r>
            <a:endParaRPr lang="en-US" dirty="0"/>
          </a:p>
          <a:p>
            <a:r>
              <a:rPr lang="en-US" dirty="0"/>
              <a:t> </a:t>
            </a:r>
          </a:p>
        </p:txBody>
      </p:sp>
      <p:sp>
        <p:nvSpPr>
          <p:cNvPr id="19" name="TextBox 18"/>
          <p:cNvSpPr txBox="1"/>
          <p:nvPr/>
        </p:nvSpPr>
        <p:spPr>
          <a:xfrm>
            <a:off x="25221075" y="16739561"/>
            <a:ext cx="12227578" cy="3443058"/>
          </a:xfrm>
          <a:prstGeom prst="rect">
            <a:avLst/>
          </a:prstGeom>
          <a:solidFill>
            <a:schemeClr val="accent6">
              <a:lumMod val="20000"/>
              <a:lumOff val="80000"/>
            </a:schemeClr>
          </a:solidFill>
          <a:effectLst>
            <a:outerShdw blurRad="50800" dist="38100" dir="5400000" algn="t" rotWithShape="0">
              <a:prstClr val="black">
                <a:alpha val="40000"/>
              </a:prstClr>
            </a:outerShdw>
            <a:softEdge rad="63500"/>
          </a:effectLst>
        </p:spPr>
        <p:txBody>
          <a:bodyPr wrap="none" rtlCol="0">
            <a:spAutoFit/>
          </a:bodyPr>
          <a:lstStyle/>
          <a:p>
            <a:r>
              <a:rPr lang="en-US" dirty="0"/>
              <a:t>Best Friend Positive </a:t>
            </a:r>
            <a:endParaRPr lang="en-US" dirty="0" smtClean="0"/>
          </a:p>
          <a:p>
            <a:r>
              <a:rPr lang="en-US" dirty="0" smtClean="0"/>
              <a:t>Autonomy </a:t>
            </a:r>
            <a:r>
              <a:rPr lang="en-US" dirty="0"/>
              <a:t>and </a:t>
            </a:r>
            <a:r>
              <a:rPr lang="en-US" dirty="0" smtClean="0"/>
              <a:t>Relatedness (18)</a:t>
            </a:r>
            <a:endParaRPr lang="en-US" dirty="0"/>
          </a:p>
          <a:p>
            <a:r>
              <a:rPr lang="en-US" dirty="0"/>
              <a:t> </a:t>
            </a:r>
          </a:p>
        </p:txBody>
      </p:sp>
      <p:sp>
        <p:nvSpPr>
          <p:cNvPr id="21" name="TextBox 20"/>
          <p:cNvSpPr txBox="1"/>
          <p:nvPr/>
        </p:nvSpPr>
        <p:spPr>
          <a:xfrm>
            <a:off x="25288389" y="8887664"/>
            <a:ext cx="11608183" cy="1209242"/>
          </a:xfrm>
          <a:prstGeom prst="rect">
            <a:avLst/>
          </a:prstGeom>
          <a:noFill/>
        </p:spPr>
        <p:txBody>
          <a:bodyPr wrap="square" rtlCol="0">
            <a:spAutoFit/>
          </a:bodyPr>
          <a:lstStyle/>
          <a:p>
            <a:r>
              <a:rPr lang="en-US" b="1" dirty="0"/>
              <a:t> </a:t>
            </a:r>
            <a:r>
              <a:rPr lang="en-US" b="1" dirty="0" smtClean="0"/>
              <a:t>Friendships</a:t>
            </a:r>
            <a:endParaRPr lang="en-US" b="1" dirty="0"/>
          </a:p>
        </p:txBody>
      </p:sp>
      <p:sp>
        <p:nvSpPr>
          <p:cNvPr id="22" name="TextBox 21"/>
          <p:cNvSpPr txBox="1"/>
          <p:nvPr/>
        </p:nvSpPr>
        <p:spPr>
          <a:xfrm>
            <a:off x="25221075" y="20105635"/>
            <a:ext cx="9441431" cy="1209242"/>
          </a:xfrm>
          <a:prstGeom prst="rect">
            <a:avLst/>
          </a:prstGeom>
          <a:noFill/>
        </p:spPr>
        <p:txBody>
          <a:bodyPr wrap="none" rtlCol="0">
            <a:spAutoFit/>
          </a:bodyPr>
          <a:lstStyle/>
          <a:p>
            <a:r>
              <a:rPr lang="en-US" b="1" dirty="0"/>
              <a:t> </a:t>
            </a:r>
            <a:r>
              <a:rPr lang="en-US" b="1" dirty="0" smtClean="0"/>
              <a:t>Romantic </a:t>
            </a:r>
            <a:r>
              <a:rPr lang="en-US" b="1" dirty="0"/>
              <a:t>Relationships</a:t>
            </a:r>
          </a:p>
        </p:txBody>
      </p:sp>
      <p:sp>
        <p:nvSpPr>
          <p:cNvPr id="23" name="TextBox 22"/>
          <p:cNvSpPr txBox="1"/>
          <p:nvPr/>
        </p:nvSpPr>
        <p:spPr>
          <a:xfrm>
            <a:off x="25310811" y="21393667"/>
            <a:ext cx="17572118" cy="2326150"/>
          </a:xfrm>
          <a:prstGeom prst="rect">
            <a:avLst/>
          </a:prstGeom>
          <a:solidFill>
            <a:schemeClr val="accent6">
              <a:lumMod val="20000"/>
              <a:lumOff val="80000"/>
            </a:schemeClr>
          </a:solidFill>
          <a:effectLst>
            <a:outerShdw blurRad="50800" dist="38100" dir="5400000" algn="t" rotWithShape="0">
              <a:prstClr val="black">
                <a:alpha val="40000"/>
              </a:prstClr>
            </a:outerShdw>
            <a:softEdge rad="63500"/>
          </a:effectLst>
        </p:spPr>
        <p:txBody>
          <a:bodyPr wrap="none" rtlCol="0">
            <a:spAutoFit/>
          </a:bodyPr>
          <a:lstStyle/>
          <a:p>
            <a:r>
              <a:rPr lang="en-US" dirty="0"/>
              <a:t>Teen Positive Autonomy and </a:t>
            </a:r>
            <a:r>
              <a:rPr lang="en-US" dirty="0" smtClean="0"/>
              <a:t>Relatedness (21) </a:t>
            </a:r>
            <a:endParaRPr lang="en-US" dirty="0"/>
          </a:p>
          <a:p>
            <a:r>
              <a:rPr lang="en-US" dirty="0"/>
              <a:t> </a:t>
            </a:r>
          </a:p>
        </p:txBody>
      </p:sp>
      <p:sp>
        <p:nvSpPr>
          <p:cNvPr id="24" name="TextBox 23"/>
          <p:cNvSpPr txBox="1"/>
          <p:nvPr/>
        </p:nvSpPr>
        <p:spPr>
          <a:xfrm>
            <a:off x="25221075" y="24537012"/>
            <a:ext cx="17037268" cy="3443058"/>
          </a:xfrm>
          <a:prstGeom prst="rect">
            <a:avLst/>
          </a:prstGeom>
          <a:solidFill>
            <a:schemeClr val="accent6">
              <a:lumMod val="20000"/>
              <a:lumOff val="80000"/>
            </a:schemeClr>
          </a:solidFill>
          <a:effectLst>
            <a:outerShdw blurRad="50800" dist="38100" dir="5400000" algn="t" rotWithShape="0">
              <a:prstClr val="black">
                <a:alpha val="40000"/>
              </a:prstClr>
            </a:outerShdw>
            <a:softEdge rad="63500"/>
          </a:effectLst>
        </p:spPr>
        <p:txBody>
          <a:bodyPr wrap="square" rtlCol="0">
            <a:spAutoFit/>
          </a:bodyPr>
          <a:lstStyle/>
          <a:p>
            <a:r>
              <a:rPr lang="en-US" dirty="0"/>
              <a:t>Romantic Partner Positive Autonomy and </a:t>
            </a:r>
            <a:r>
              <a:rPr lang="en-US" dirty="0" smtClean="0"/>
              <a:t>Relatedness (21)</a:t>
            </a:r>
            <a:endParaRPr lang="en-US" dirty="0"/>
          </a:p>
          <a:p>
            <a:r>
              <a:rPr lang="en-US" dirty="0"/>
              <a:t> </a:t>
            </a:r>
          </a:p>
        </p:txBody>
      </p:sp>
      <p:sp>
        <p:nvSpPr>
          <p:cNvPr id="5" name="TextBox 4"/>
          <p:cNvSpPr txBox="1"/>
          <p:nvPr/>
        </p:nvSpPr>
        <p:spPr>
          <a:xfrm rot="20707151">
            <a:off x="18666180" y="7759043"/>
            <a:ext cx="2165978" cy="1015663"/>
          </a:xfrm>
          <a:prstGeom prst="rect">
            <a:avLst/>
          </a:prstGeom>
          <a:noFill/>
        </p:spPr>
        <p:txBody>
          <a:bodyPr wrap="none" rtlCol="0">
            <a:spAutoFit/>
          </a:bodyPr>
          <a:lstStyle/>
          <a:p>
            <a:r>
              <a:rPr lang="en-US" sz="6000" dirty="0" smtClean="0"/>
              <a:t>-0.22*</a:t>
            </a:r>
            <a:endParaRPr lang="en-US" sz="6000" dirty="0"/>
          </a:p>
        </p:txBody>
      </p:sp>
      <p:sp>
        <p:nvSpPr>
          <p:cNvPr id="8" name="TextBox 7"/>
          <p:cNvSpPr txBox="1"/>
          <p:nvPr/>
        </p:nvSpPr>
        <p:spPr>
          <a:xfrm>
            <a:off x="19173967" y="9716568"/>
            <a:ext cx="2165978" cy="1015663"/>
          </a:xfrm>
          <a:prstGeom prst="rect">
            <a:avLst/>
          </a:prstGeom>
          <a:noFill/>
        </p:spPr>
        <p:txBody>
          <a:bodyPr wrap="none" rtlCol="0">
            <a:spAutoFit/>
          </a:bodyPr>
          <a:lstStyle/>
          <a:p>
            <a:r>
              <a:rPr lang="en-US" sz="6000" dirty="0" smtClean="0"/>
              <a:t>-0.18*</a:t>
            </a:r>
            <a:endParaRPr lang="en-US" sz="6000" dirty="0"/>
          </a:p>
        </p:txBody>
      </p:sp>
      <p:cxnSp>
        <p:nvCxnSpPr>
          <p:cNvPr id="13" name="Straight Arrow Connector 12"/>
          <p:cNvCxnSpPr>
            <a:stCxn id="2" idx="3"/>
            <a:endCxn id="23" idx="1"/>
          </p:cNvCxnSpPr>
          <p:nvPr/>
        </p:nvCxnSpPr>
        <p:spPr>
          <a:xfrm>
            <a:off x="13126859" y="10796282"/>
            <a:ext cx="12183952" cy="11760460"/>
          </a:xfrm>
          <a:prstGeom prst="straightConnector1">
            <a:avLst/>
          </a:prstGeom>
          <a:ln w="139700">
            <a:solidFill>
              <a:schemeClr val="accent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582659">
            <a:off x="18738919" y="10944668"/>
            <a:ext cx="2549096" cy="1015663"/>
          </a:xfrm>
          <a:prstGeom prst="rect">
            <a:avLst/>
          </a:prstGeom>
          <a:noFill/>
        </p:spPr>
        <p:txBody>
          <a:bodyPr wrap="none" rtlCol="0">
            <a:spAutoFit/>
          </a:bodyPr>
          <a:lstStyle/>
          <a:p>
            <a:r>
              <a:rPr lang="en-US" sz="6000" dirty="0" smtClean="0"/>
              <a:t>-0.26**</a:t>
            </a:r>
            <a:endParaRPr lang="en-US" sz="6000" dirty="0"/>
          </a:p>
        </p:txBody>
      </p:sp>
      <p:cxnSp>
        <p:nvCxnSpPr>
          <p:cNvPr id="35" name="Straight Arrow Connector 34"/>
          <p:cNvCxnSpPr>
            <a:stCxn id="2" idx="3"/>
            <a:endCxn id="15" idx="1"/>
          </p:cNvCxnSpPr>
          <p:nvPr/>
        </p:nvCxnSpPr>
        <p:spPr>
          <a:xfrm>
            <a:off x="13126859" y="10796282"/>
            <a:ext cx="12183952" cy="1920591"/>
          </a:xfrm>
          <a:prstGeom prst="straightConnector1">
            <a:avLst/>
          </a:prstGeom>
          <a:ln w="139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 idx="3"/>
            <a:endCxn id="24" idx="1"/>
          </p:cNvCxnSpPr>
          <p:nvPr/>
        </p:nvCxnSpPr>
        <p:spPr>
          <a:xfrm>
            <a:off x="13126859" y="10796282"/>
            <a:ext cx="12094216" cy="15462259"/>
          </a:xfrm>
          <a:prstGeom prst="straightConnector1">
            <a:avLst/>
          </a:prstGeom>
          <a:ln w="139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 idx="3"/>
            <a:endCxn id="19" idx="1"/>
          </p:cNvCxnSpPr>
          <p:nvPr/>
        </p:nvCxnSpPr>
        <p:spPr>
          <a:xfrm>
            <a:off x="13126859" y="10796282"/>
            <a:ext cx="12094216" cy="7664808"/>
          </a:xfrm>
          <a:prstGeom prst="straightConnector1">
            <a:avLst/>
          </a:prstGeom>
          <a:ln w="139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 idx="3"/>
            <a:endCxn id="18" idx="1"/>
          </p:cNvCxnSpPr>
          <p:nvPr/>
        </p:nvCxnSpPr>
        <p:spPr>
          <a:xfrm>
            <a:off x="13126859" y="10796282"/>
            <a:ext cx="12161530" cy="4106049"/>
          </a:xfrm>
          <a:prstGeom prst="straightConnector1">
            <a:avLst/>
          </a:prstGeom>
          <a:ln w="139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 idx="3"/>
            <a:endCxn id="10" idx="1"/>
          </p:cNvCxnSpPr>
          <p:nvPr/>
        </p:nvCxnSpPr>
        <p:spPr>
          <a:xfrm flipV="1">
            <a:off x="13126859" y="7474148"/>
            <a:ext cx="12183952" cy="3322134"/>
          </a:xfrm>
          <a:prstGeom prst="straightConnector1">
            <a:avLst/>
          </a:prstGeom>
          <a:ln w="139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9" idx="3"/>
            <a:endCxn id="24" idx="1"/>
          </p:cNvCxnSpPr>
          <p:nvPr/>
        </p:nvCxnSpPr>
        <p:spPr>
          <a:xfrm>
            <a:off x="13126859" y="20099048"/>
            <a:ext cx="12094216" cy="6159493"/>
          </a:xfrm>
          <a:prstGeom prst="straightConnector1">
            <a:avLst/>
          </a:prstGeom>
          <a:ln w="508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 idx="3"/>
            <a:endCxn id="12" idx="1"/>
          </p:cNvCxnSpPr>
          <p:nvPr/>
        </p:nvCxnSpPr>
        <p:spPr>
          <a:xfrm>
            <a:off x="13126859" y="10796282"/>
            <a:ext cx="12176597" cy="76984"/>
          </a:xfrm>
          <a:prstGeom prst="straightConnector1">
            <a:avLst/>
          </a:prstGeom>
          <a:ln w="1397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9" idx="3"/>
            <a:endCxn id="23" idx="1"/>
          </p:cNvCxnSpPr>
          <p:nvPr/>
        </p:nvCxnSpPr>
        <p:spPr>
          <a:xfrm>
            <a:off x="13126859" y="20099048"/>
            <a:ext cx="12183952" cy="2457694"/>
          </a:xfrm>
          <a:prstGeom prst="straightConnector1">
            <a:avLst/>
          </a:prstGeom>
          <a:ln w="508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9" idx="3"/>
            <a:endCxn id="19" idx="1"/>
          </p:cNvCxnSpPr>
          <p:nvPr/>
        </p:nvCxnSpPr>
        <p:spPr>
          <a:xfrm flipV="1">
            <a:off x="13126859" y="18461090"/>
            <a:ext cx="12094216" cy="1637958"/>
          </a:xfrm>
          <a:prstGeom prst="straightConnector1">
            <a:avLst/>
          </a:prstGeom>
          <a:ln w="508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9" idx="3"/>
            <a:endCxn id="18" idx="1"/>
          </p:cNvCxnSpPr>
          <p:nvPr/>
        </p:nvCxnSpPr>
        <p:spPr>
          <a:xfrm flipV="1">
            <a:off x="13126859" y="14902331"/>
            <a:ext cx="12161530" cy="5196717"/>
          </a:xfrm>
          <a:prstGeom prst="straightConnector1">
            <a:avLst/>
          </a:prstGeom>
          <a:ln w="508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9" idx="3"/>
            <a:endCxn id="15" idx="1"/>
          </p:cNvCxnSpPr>
          <p:nvPr/>
        </p:nvCxnSpPr>
        <p:spPr>
          <a:xfrm flipV="1">
            <a:off x="13126859" y="12716873"/>
            <a:ext cx="12183952" cy="7382175"/>
          </a:xfrm>
          <a:prstGeom prst="straightConnector1">
            <a:avLst/>
          </a:prstGeom>
          <a:ln w="508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13027147" y="10956837"/>
            <a:ext cx="12176597" cy="9225782"/>
          </a:xfrm>
          <a:prstGeom prst="straightConnector1">
            <a:avLst/>
          </a:prstGeom>
          <a:ln w="508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9" idx="3"/>
            <a:endCxn id="10" idx="1"/>
          </p:cNvCxnSpPr>
          <p:nvPr/>
        </p:nvCxnSpPr>
        <p:spPr>
          <a:xfrm flipV="1">
            <a:off x="13126859" y="7474148"/>
            <a:ext cx="12183952" cy="12624900"/>
          </a:xfrm>
          <a:prstGeom prst="straightConnector1">
            <a:avLst/>
          </a:prstGeom>
          <a:ln w="50800">
            <a:prstDash val="dash"/>
            <a:tailEnd type="triangle"/>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rot="970919">
            <a:off x="18709181" y="11950134"/>
            <a:ext cx="2407449" cy="1015663"/>
          </a:xfrm>
          <a:prstGeom prst="rect">
            <a:avLst/>
          </a:prstGeom>
          <a:noFill/>
        </p:spPr>
        <p:txBody>
          <a:bodyPr wrap="square" rtlCol="0">
            <a:spAutoFit/>
          </a:bodyPr>
          <a:lstStyle/>
          <a:p>
            <a:r>
              <a:rPr lang="en-US" sz="6000" dirty="0" smtClean="0"/>
              <a:t>-.24**</a:t>
            </a:r>
            <a:endParaRPr lang="en-US" sz="6000" dirty="0"/>
          </a:p>
        </p:txBody>
      </p:sp>
      <p:sp>
        <p:nvSpPr>
          <p:cNvPr id="131" name="TextBox 130"/>
          <p:cNvSpPr txBox="1"/>
          <p:nvPr/>
        </p:nvSpPr>
        <p:spPr>
          <a:xfrm rot="1515167">
            <a:off x="17634671" y="13078012"/>
            <a:ext cx="2549096" cy="1015663"/>
          </a:xfrm>
          <a:prstGeom prst="rect">
            <a:avLst/>
          </a:prstGeom>
          <a:noFill/>
        </p:spPr>
        <p:txBody>
          <a:bodyPr wrap="none" rtlCol="0">
            <a:spAutoFit/>
          </a:bodyPr>
          <a:lstStyle/>
          <a:p>
            <a:r>
              <a:rPr lang="en-US" sz="6000" dirty="0" smtClean="0"/>
              <a:t>-0.26**</a:t>
            </a:r>
            <a:endParaRPr lang="en-US" sz="6000" dirty="0"/>
          </a:p>
        </p:txBody>
      </p:sp>
      <p:sp>
        <p:nvSpPr>
          <p:cNvPr id="143" name="TextBox 142"/>
          <p:cNvSpPr txBox="1"/>
          <p:nvPr/>
        </p:nvSpPr>
        <p:spPr>
          <a:xfrm rot="2697625">
            <a:off x="16568639" y="16108213"/>
            <a:ext cx="3690257" cy="1015663"/>
          </a:xfrm>
          <a:prstGeom prst="rect">
            <a:avLst/>
          </a:prstGeom>
          <a:noFill/>
        </p:spPr>
        <p:txBody>
          <a:bodyPr wrap="square" rtlCol="0">
            <a:spAutoFit/>
          </a:bodyPr>
          <a:lstStyle/>
          <a:p>
            <a:r>
              <a:rPr lang="en-US" sz="6000" dirty="0" smtClean="0"/>
              <a:t>-.36**</a:t>
            </a:r>
            <a:endParaRPr lang="en-US" sz="6000" dirty="0"/>
          </a:p>
        </p:txBody>
      </p:sp>
    </p:spTree>
    <p:extLst>
      <p:ext uri="{BB962C8B-B14F-4D97-AF65-F5344CB8AC3E}">
        <p14:creationId xmlns:p14="http://schemas.microsoft.com/office/powerpoint/2010/main" val="3114688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4784" y="2059662"/>
            <a:ext cx="9352108" cy="4379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9"/>
          <p:cNvSpPr txBox="1">
            <a:spLocks noChangeArrowheads="1"/>
          </p:cNvSpPr>
          <p:nvPr/>
        </p:nvSpPr>
        <p:spPr bwMode="auto">
          <a:xfrm>
            <a:off x="762000" y="27634807"/>
            <a:ext cx="14020800" cy="1387475"/>
          </a:xfrm>
          <a:prstGeom prst="rect">
            <a:avLst/>
          </a:prstGeom>
          <a:gradFill flip="none" rotWithShape="1">
            <a:gsLst>
              <a:gs pos="0">
                <a:srgbClr val="000080">
                  <a:shade val="30000"/>
                  <a:satMod val="115000"/>
                </a:srgbClr>
              </a:gs>
              <a:gs pos="50000">
                <a:srgbClr val="000080">
                  <a:shade val="67500"/>
                  <a:satMod val="115000"/>
                </a:srgbClr>
              </a:gs>
              <a:gs pos="100000">
                <a:srgbClr val="000080">
                  <a:shade val="100000"/>
                  <a:satMod val="115000"/>
                </a:srgbClr>
              </a:gs>
            </a:gsLst>
            <a:lin ang="5400000" scaled="1"/>
            <a:tileRect/>
          </a:gradFill>
          <a:ln>
            <a:noFill/>
          </a:ln>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dirty="0">
                <a:solidFill>
                  <a:srgbClr val="FFCC00"/>
                </a:solidFill>
                <a:cs typeface="Arial" panose="020B0604020202020204" pitchFamily="34" charset="0"/>
              </a:rPr>
              <a:t>Method</a:t>
            </a:r>
          </a:p>
        </p:txBody>
      </p:sp>
      <p:sp>
        <p:nvSpPr>
          <p:cNvPr id="5" name="Text Box 9"/>
          <p:cNvSpPr txBox="1">
            <a:spLocks noChangeArrowheads="1"/>
          </p:cNvSpPr>
          <p:nvPr/>
        </p:nvSpPr>
        <p:spPr bwMode="auto">
          <a:xfrm>
            <a:off x="762000" y="19766808"/>
            <a:ext cx="14000162" cy="1387475"/>
          </a:xfrm>
          <a:prstGeom prst="rect">
            <a:avLst/>
          </a:prstGeom>
          <a:gradFill flip="none" rotWithShape="1">
            <a:gsLst>
              <a:gs pos="0">
                <a:srgbClr val="000080">
                  <a:shade val="30000"/>
                  <a:satMod val="115000"/>
                </a:srgbClr>
              </a:gs>
              <a:gs pos="50000">
                <a:srgbClr val="000080">
                  <a:shade val="67500"/>
                  <a:satMod val="115000"/>
                </a:srgbClr>
              </a:gs>
              <a:gs pos="100000">
                <a:srgbClr val="000080">
                  <a:shade val="100000"/>
                  <a:satMod val="115000"/>
                </a:srgbClr>
              </a:gs>
            </a:gsLst>
            <a:lin ang="5400000" scaled="1"/>
            <a:tileRect/>
          </a:gradFill>
          <a:ln>
            <a:noFill/>
          </a:ln>
          <a:extLst/>
        </p:spPr>
        <p:txBody>
          <a:bodyPr>
            <a:spAutoFit/>
          </a:bodyPr>
          <a:lstStyle>
            <a:lvl1pPr defTabSz="5121275" eaLnBrk="0" hangingPunct="0">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eaLnBrk="0" hangingPunct="0">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eaLnBrk="0" hangingPunct="0">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eaLnBrk="0" hangingPunct="0">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eaLnBrk="0" hangingPunct="0">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dirty="0">
                <a:solidFill>
                  <a:srgbClr val="FFCC00"/>
                </a:solidFill>
                <a:cs typeface="Arial" panose="020B0604020202020204" pitchFamily="34" charset="0"/>
              </a:rPr>
              <a:t>Hypotheses</a:t>
            </a:r>
          </a:p>
        </p:txBody>
      </p:sp>
      <p:sp>
        <p:nvSpPr>
          <p:cNvPr id="6" name="Text Box 9"/>
          <p:cNvSpPr txBox="1">
            <a:spLocks noChangeArrowheads="1"/>
          </p:cNvSpPr>
          <p:nvPr/>
        </p:nvSpPr>
        <p:spPr bwMode="auto">
          <a:xfrm>
            <a:off x="814784" y="7564588"/>
            <a:ext cx="14000162" cy="1387475"/>
          </a:xfrm>
          <a:prstGeom prst="rect">
            <a:avLst/>
          </a:prstGeom>
          <a:gradFill flip="none" rotWithShape="1">
            <a:gsLst>
              <a:gs pos="0">
                <a:srgbClr val="000080">
                  <a:shade val="30000"/>
                  <a:satMod val="115000"/>
                </a:srgbClr>
              </a:gs>
              <a:gs pos="50000">
                <a:srgbClr val="000080">
                  <a:shade val="67500"/>
                  <a:satMod val="115000"/>
                </a:srgbClr>
              </a:gs>
              <a:gs pos="100000">
                <a:srgbClr val="000080">
                  <a:shade val="100000"/>
                  <a:satMod val="115000"/>
                </a:srgbClr>
              </a:gs>
            </a:gsLst>
            <a:lin ang="5400000" scaled="1"/>
            <a:tileRect/>
          </a:gradFill>
          <a:ln>
            <a:noFill/>
          </a:ln>
          <a:extLst/>
        </p:spPr>
        <p:txBody>
          <a:bodyPr>
            <a:spAutoFit/>
          </a:bodyPr>
          <a:lstStyle>
            <a:lvl1pPr defTabSz="5121275" eaLnBrk="0" hangingPunct="0">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eaLnBrk="0" hangingPunct="0">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eaLnBrk="0" hangingPunct="0">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eaLnBrk="0" hangingPunct="0">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eaLnBrk="0" hangingPunct="0">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dirty="0">
                <a:solidFill>
                  <a:srgbClr val="FFCC00"/>
                </a:solidFill>
                <a:cs typeface="Arial" panose="020B0604020202020204" pitchFamily="34" charset="0"/>
              </a:rPr>
              <a:t>Introduction</a:t>
            </a:r>
          </a:p>
        </p:txBody>
      </p:sp>
      <p:sp>
        <p:nvSpPr>
          <p:cNvPr id="7" name="Text Box 149"/>
          <p:cNvSpPr txBox="1">
            <a:spLocks noChangeArrowheads="1"/>
          </p:cNvSpPr>
          <p:nvPr/>
        </p:nvSpPr>
        <p:spPr bwMode="auto">
          <a:xfrm>
            <a:off x="762000" y="6651171"/>
            <a:ext cx="42595800" cy="323850"/>
          </a:xfrm>
          <a:prstGeom prst="rect">
            <a:avLst/>
          </a:pr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5400000" scaled="1"/>
            <a:tileRect/>
          </a:gradFill>
          <a:ln>
            <a:noFill/>
          </a:ln>
          <a:extLst/>
        </p:spPr>
        <p:txBody>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endParaRPr lang="en-US" altLang="en-US" sz="8500">
              <a:solidFill>
                <a:srgbClr val="FFCC00"/>
              </a:solidFill>
              <a:latin typeface="Times New Roman" panose="02020603050405020304" pitchFamily="18" charset="0"/>
            </a:endParaRPr>
          </a:p>
        </p:txBody>
      </p:sp>
      <p:sp>
        <p:nvSpPr>
          <p:cNvPr id="8" name="Text Box 9"/>
          <p:cNvSpPr txBox="1">
            <a:spLocks noChangeArrowheads="1"/>
          </p:cNvSpPr>
          <p:nvPr/>
        </p:nvSpPr>
        <p:spPr bwMode="auto">
          <a:xfrm>
            <a:off x="15172729" y="20282225"/>
            <a:ext cx="13771563" cy="1387475"/>
          </a:xfrm>
          <a:prstGeom prst="rect">
            <a:avLst/>
          </a:prstGeom>
          <a:gradFill flip="none" rotWithShape="1">
            <a:gsLst>
              <a:gs pos="0">
                <a:srgbClr val="000080">
                  <a:shade val="30000"/>
                  <a:satMod val="115000"/>
                </a:srgbClr>
              </a:gs>
              <a:gs pos="50000">
                <a:srgbClr val="000080">
                  <a:shade val="67500"/>
                  <a:satMod val="115000"/>
                </a:srgbClr>
              </a:gs>
              <a:gs pos="100000">
                <a:srgbClr val="000080">
                  <a:shade val="100000"/>
                  <a:satMod val="115000"/>
                </a:srgbClr>
              </a:gs>
            </a:gsLst>
            <a:lin ang="5400000" scaled="1"/>
            <a:tileRect/>
          </a:gradFill>
          <a:ln>
            <a:noFill/>
          </a:ln>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dirty="0">
                <a:solidFill>
                  <a:srgbClr val="FFCC00"/>
                </a:solidFill>
                <a:cs typeface="Arial" panose="020B0604020202020204" pitchFamily="34" charset="0"/>
              </a:rPr>
              <a:t>Results</a:t>
            </a:r>
          </a:p>
        </p:txBody>
      </p:sp>
      <p:sp>
        <p:nvSpPr>
          <p:cNvPr id="9" name="Text Box 9"/>
          <p:cNvSpPr txBox="1">
            <a:spLocks noChangeArrowheads="1"/>
          </p:cNvSpPr>
          <p:nvPr/>
        </p:nvSpPr>
        <p:spPr bwMode="auto">
          <a:xfrm>
            <a:off x="29381054" y="24318116"/>
            <a:ext cx="13876337" cy="1387475"/>
          </a:xfrm>
          <a:prstGeom prst="rect">
            <a:avLst/>
          </a:prstGeom>
          <a:gradFill flip="none" rotWithShape="1">
            <a:gsLst>
              <a:gs pos="0">
                <a:srgbClr val="000080">
                  <a:shade val="30000"/>
                  <a:satMod val="115000"/>
                </a:srgbClr>
              </a:gs>
              <a:gs pos="50000">
                <a:srgbClr val="000080">
                  <a:shade val="67500"/>
                  <a:satMod val="115000"/>
                </a:srgbClr>
              </a:gs>
              <a:gs pos="100000">
                <a:srgbClr val="000080">
                  <a:shade val="100000"/>
                  <a:satMod val="115000"/>
                </a:srgbClr>
              </a:gs>
            </a:gsLst>
            <a:lin ang="5400000" scaled="1"/>
            <a:tileRect/>
          </a:gradFill>
          <a:ln>
            <a:noFill/>
          </a:ln>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dirty="0">
                <a:solidFill>
                  <a:srgbClr val="FFCC00"/>
                </a:solidFill>
                <a:cs typeface="Arial" panose="020B0604020202020204" pitchFamily="34" charset="0"/>
              </a:rPr>
              <a:t>Discussion</a:t>
            </a:r>
          </a:p>
        </p:txBody>
      </p:sp>
      <p:sp>
        <p:nvSpPr>
          <p:cNvPr id="43" name="TextBox 42"/>
          <p:cNvSpPr txBox="1"/>
          <p:nvPr/>
        </p:nvSpPr>
        <p:spPr>
          <a:xfrm>
            <a:off x="29337000" y="16098112"/>
            <a:ext cx="13520343" cy="1015663"/>
          </a:xfrm>
          <a:prstGeom prst="rect">
            <a:avLst/>
          </a:prstGeom>
          <a:noFill/>
        </p:spPr>
        <p:txBody>
          <a:bodyPr wrap="square" rtlCol="0">
            <a:spAutoFit/>
          </a:bodyPr>
          <a:lstStyle/>
          <a:p>
            <a:r>
              <a:rPr lang="en-US" sz="3000" b="1" dirty="0" smtClean="0">
                <a:latin typeface="Arial" panose="020B0604020202020204" pitchFamily="34" charset="0"/>
                <a:cs typeface="Arial" panose="020B0604020202020204" pitchFamily="34" charset="0"/>
              </a:rPr>
              <a:t>Figure 1. Heuristic representation of regression models predicting later social </a:t>
            </a:r>
            <a:r>
              <a:rPr lang="en-US" sz="3000" b="1" dirty="0" smtClean="0"/>
              <a:t>outcomes from earlier psychological control and firm control from parents. </a:t>
            </a:r>
            <a:endParaRPr lang="en-US" sz="3000" b="1" dirty="0"/>
          </a:p>
        </p:txBody>
      </p:sp>
      <p:sp>
        <p:nvSpPr>
          <p:cNvPr id="14" name="Rectangle 2"/>
          <p:cNvSpPr txBox="1">
            <a:spLocks noChangeArrowheads="1"/>
          </p:cNvSpPr>
          <p:nvPr/>
        </p:nvSpPr>
        <p:spPr>
          <a:xfrm>
            <a:off x="4419600" y="620351"/>
            <a:ext cx="35356800" cy="3176092"/>
          </a:xfrm>
          <a:prstGeom prst="rect">
            <a:avLst/>
          </a:prstGeom>
        </p:spPr>
        <p:txBody>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pPr algn="ctr"/>
            <a:r>
              <a:rPr lang="en-US" sz="9600" b="1" dirty="0">
                <a:latin typeface="Arial" charset="0"/>
                <a:ea typeface="Arial" charset="0"/>
                <a:cs typeface="Arial" charset="0"/>
              </a:rPr>
              <a:t>Parental Psychological and Behavioral Control as Predictors of Late Adolescent Peer and Romantic Relationships </a:t>
            </a:r>
            <a:endParaRPr lang="en-US" altLang="en-US" sz="8800" b="1" dirty="0" smtClean="0">
              <a:latin typeface="Arial" charset="0"/>
              <a:ea typeface="Arial" charset="0"/>
              <a:cs typeface="Arial" charset="0"/>
            </a:endParaRPr>
          </a:p>
        </p:txBody>
      </p:sp>
      <p:sp>
        <p:nvSpPr>
          <p:cNvPr id="16" name="Text Box 277"/>
          <p:cNvSpPr txBox="1">
            <a:spLocks noChangeArrowheads="1"/>
          </p:cNvSpPr>
          <p:nvPr/>
        </p:nvSpPr>
        <p:spPr bwMode="auto">
          <a:xfrm>
            <a:off x="7108726" y="4116336"/>
            <a:ext cx="29870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7200" b="0" dirty="0" smtClean="0">
                <a:solidFill>
                  <a:schemeClr val="tx2"/>
                </a:solidFill>
                <a:latin typeface="Times New Roman" panose="02020603050405020304" pitchFamily="18" charset="0"/>
                <a:cs typeface="Times New Roman" panose="02020603050405020304" pitchFamily="18" charset="0"/>
              </a:rPr>
              <a:t>Emily A. Smith and David </a:t>
            </a:r>
            <a:r>
              <a:rPr lang="en-US" altLang="en-US" sz="7200" b="0" dirty="0">
                <a:solidFill>
                  <a:schemeClr val="tx2"/>
                </a:solidFill>
                <a:latin typeface="Times New Roman" panose="02020603050405020304" pitchFamily="18" charset="0"/>
                <a:cs typeface="Times New Roman" panose="02020603050405020304" pitchFamily="18" charset="0"/>
              </a:rPr>
              <a:t>E. </a:t>
            </a:r>
            <a:r>
              <a:rPr lang="en-US" altLang="en-US" sz="7200" b="0" dirty="0" smtClean="0">
                <a:solidFill>
                  <a:schemeClr val="tx2"/>
                </a:solidFill>
                <a:latin typeface="Times New Roman" panose="02020603050405020304" pitchFamily="18" charset="0"/>
                <a:cs typeface="Times New Roman" panose="02020603050405020304" pitchFamily="18" charset="0"/>
              </a:rPr>
              <a:t>Szwedo </a:t>
            </a:r>
            <a:r>
              <a:rPr lang="en-US" altLang="en-US" sz="7200" b="0" dirty="0">
                <a:solidFill>
                  <a:schemeClr val="tx2"/>
                </a:solidFill>
                <a:latin typeface="Times New Roman" panose="02020603050405020304" pitchFamily="18" charset="0"/>
                <a:cs typeface="Times New Roman" panose="02020603050405020304" pitchFamily="18" charset="0"/>
              </a:rPr>
              <a:t/>
            </a:r>
            <a:br>
              <a:rPr lang="en-US" altLang="en-US" sz="7200" b="0" dirty="0">
                <a:solidFill>
                  <a:schemeClr val="tx2"/>
                </a:solidFill>
                <a:latin typeface="Times New Roman" panose="02020603050405020304" pitchFamily="18" charset="0"/>
                <a:cs typeface="Times New Roman" panose="02020603050405020304" pitchFamily="18" charset="0"/>
              </a:rPr>
            </a:br>
            <a:r>
              <a:rPr lang="en-US" altLang="en-US" sz="7200" b="0" dirty="0" smtClean="0">
                <a:solidFill>
                  <a:schemeClr val="tx2"/>
                </a:solidFill>
                <a:latin typeface="Times New Roman" panose="02020603050405020304" pitchFamily="18" charset="0"/>
                <a:cs typeface="Times New Roman" panose="02020603050405020304" pitchFamily="18" charset="0"/>
              </a:rPr>
              <a:t>James </a:t>
            </a:r>
            <a:r>
              <a:rPr lang="en-US" altLang="en-US" sz="7200" b="0" dirty="0">
                <a:solidFill>
                  <a:schemeClr val="tx2"/>
                </a:solidFill>
                <a:latin typeface="Times New Roman" panose="02020603050405020304" pitchFamily="18" charset="0"/>
                <a:cs typeface="Times New Roman" panose="02020603050405020304" pitchFamily="18" charset="0"/>
              </a:rPr>
              <a:t>Madison </a:t>
            </a:r>
            <a:r>
              <a:rPr lang="en-US" altLang="en-US" sz="7200" b="0" dirty="0" smtClean="0">
                <a:solidFill>
                  <a:schemeClr val="tx2"/>
                </a:solidFill>
                <a:latin typeface="Times New Roman" panose="02020603050405020304" pitchFamily="18" charset="0"/>
                <a:cs typeface="Times New Roman" panose="02020603050405020304" pitchFamily="18" charset="0"/>
              </a:rPr>
              <a:t>University</a:t>
            </a:r>
            <a:endParaRPr lang="en-US" altLang="en-US" sz="7200" b="0" dirty="0">
              <a:solidFill>
                <a:schemeClr val="tx2"/>
              </a:solidFill>
              <a:latin typeface="Times New Roman" panose="02020603050405020304" pitchFamily="18" charset="0"/>
              <a:cs typeface="Times New Roman" panose="02020603050405020304" pitchFamily="18" charset="0"/>
            </a:endParaRPr>
          </a:p>
        </p:txBody>
      </p:sp>
      <p:sp>
        <p:nvSpPr>
          <p:cNvPr id="17" name="Text Box 10"/>
          <p:cNvSpPr txBox="1">
            <a:spLocks noChangeArrowheads="1"/>
          </p:cNvSpPr>
          <p:nvPr/>
        </p:nvSpPr>
        <p:spPr bwMode="auto">
          <a:xfrm>
            <a:off x="814784" y="9164107"/>
            <a:ext cx="14000162" cy="10587514"/>
          </a:xfrm>
          <a:prstGeom prst="rect">
            <a:avLst/>
          </a:prstGeom>
          <a:solidFill>
            <a:schemeClr val="bg1"/>
          </a:solidFill>
          <a:ln>
            <a:noFill/>
          </a:ln>
          <a:extLst/>
        </p:spPr>
        <p:txBody>
          <a:bodyPr wrap="square">
            <a:spAutoFit/>
          </a:bodyPr>
          <a:lstStyle>
            <a:lvl1pPr marL="571500" indent="-571500"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spcBef>
                <a:spcPct val="0"/>
              </a:spcBef>
            </a:pPr>
            <a:r>
              <a:rPr lang="en-US" sz="3000" b="1" dirty="0">
                <a:ea typeface="Times New Roman" panose="02020603050405020304" pitchFamily="18" charset="0"/>
                <a:cs typeface="Arial" panose="020B0604020202020204" pitchFamily="34" charset="0"/>
              </a:rPr>
              <a:t>Psychological control refers to parental behaviors that are intrusive and        manipulative of children’s thoughts, feelings, and attachments to parents. These behaviors appear to be associated with disturbances in </a:t>
            </a:r>
            <a:r>
              <a:rPr lang="en-US" sz="3000" b="1" dirty="0" err="1">
                <a:ea typeface="Times New Roman" panose="02020603050405020304" pitchFamily="18" charset="0"/>
                <a:cs typeface="Arial" panose="020B0604020202020204" pitchFamily="34" charset="0"/>
              </a:rPr>
              <a:t>psychoemotional</a:t>
            </a:r>
            <a:r>
              <a:rPr lang="en-US" sz="3000" b="1" dirty="0">
                <a:ea typeface="Times New Roman" panose="02020603050405020304" pitchFamily="18" charset="0"/>
                <a:cs typeface="Arial" panose="020B0604020202020204" pitchFamily="34" charset="0"/>
              </a:rPr>
              <a:t> boundaries between the child and parent, and hence with the development of an independent sense of self and identity. It is also predictive of numerous forms of psychological and social </a:t>
            </a:r>
            <a:r>
              <a:rPr lang="en-US" sz="3000" b="1" dirty="0" smtClean="0">
                <a:ea typeface="Times New Roman" panose="02020603050405020304" pitchFamily="18" charset="0"/>
                <a:cs typeface="Arial" panose="020B0604020202020204" pitchFamily="34" charset="0"/>
              </a:rPr>
              <a:t>maladaptation </a:t>
            </a:r>
            <a:r>
              <a:rPr lang="en-US" sz="3000" b="1" dirty="0">
                <a:ea typeface="Times New Roman" panose="02020603050405020304" pitchFamily="18" charset="0"/>
                <a:cs typeface="Arial" panose="020B0604020202020204" pitchFamily="34" charset="0"/>
              </a:rPr>
              <a:t>(Barber, 2002).</a:t>
            </a:r>
          </a:p>
          <a:p>
            <a:pPr>
              <a:spcBef>
                <a:spcPct val="0"/>
              </a:spcBef>
            </a:pPr>
            <a:endParaRPr lang="en-US" sz="3000" b="1" dirty="0"/>
          </a:p>
          <a:p>
            <a:pPr>
              <a:spcBef>
                <a:spcPct val="0"/>
              </a:spcBef>
            </a:pPr>
            <a:r>
              <a:rPr lang="en-US" sz="3000" b="1" dirty="0"/>
              <a:t>Authoritative parenting is a mixture of permissive and authoritarian styles of parenting. Authoritative parenting allows autonomy and free-will with the reasoning and guidance towards future conduct (</a:t>
            </a:r>
            <a:r>
              <a:rPr lang="en-US" sz="3000" b="1" dirty="0" err="1"/>
              <a:t>Baumrind</a:t>
            </a:r>
            <a:r>
              <a:rPr lang="en-US" sz="3000" b="1" dirty="0"/>
              <a:t>, 1966</a:t>
            </a:r>
            <a:r>
              <a:rPr lang="en-US" sz="3000" b="1" dirty="0" smtClean="0"/>
              <a:t>).</a:t>
            </a:r>
          </a:p>
          <a:p>
            <a:pPr>
              <a:spcBef>
                <a:spcPct val="0"/>
              </a:spcBef>
            </a:pPr>
            <a:endParaRPr lang="en-US" sz="3000" b="1" dirty="0" smtClean="0"/>
          </a:p>
          <a:p>
            <a:pPr>
              <a:spcBef>
                <a:spcPct val="0"/>
              </a:spcBef>
            </a:pPr>
            <a:r>
              <a:rPr lang="en-US" sz="3000" b="1" dirty="0" smtClean="0"/>
              <a:t>The importance of a good social relationship and social competence is to develop a strong conflict resolution and self-concept which can be applicable in almost any given situation. </a:t>
            </a:r>
            <a:endParaRPr lang="en-US" sz="3000" b="1" dirty="0"/>
          </a:p>
          <a:p>
            <a:pPr marL="0" indent="0">
              <a:spcBef>
                <a:spcPct val="0"/>
              </a:spcBef>
              <a:buNone/>
            </a:pPr>
            <a:endParaRPr lang="en-US" sz="3000" b="1" dirty="0" smtClean="0"/>
          </a:p>
          <a:p>
            <a:pPr>
              <a:spcBef>
                <a:spcPct val="0"/>
              </a:spcBef>
            </a:pPr>
            <a:r>
              <a:rPr lang="en-US" sz="3000" b="1" dirty="0" smtClean="0"/>
              <a:t>The purpose of this study is to examine the effects of parental firm vs. lax behavioral control and psychological control vs. autonomy promoting behaviors on individual development via the quality of their social relationships as well as social competence. </a:t>
            </a:r>
          </a:p>
          <a:p>
            <a:pPr>
              <a:spcBef>
                <a:spcPct val="0"/>
              </a:spcBef>
            </a:pPr>
            <a:endParaRPr lang="en-US" altLang="en-US" sz="2800" dirty="0">
              <a:cs typeface="Arial" panose="020B0604020202020204" pitchFamily="34" charset="0"/>
            </a:endParaRPr>
          </a:p>
          <a:p>
            <a:pPr eaLnBrk="1" hangingPunct="1">
              <a:spcBef>
                <a:spcPct val="0"/>
              </a:spcBef>
              <a:buFontTx/>
              <a:buNone/>
            </a:pPr>
            <a:endParaRPr lang="en-US" altLang="en-US" sz="800" i="1" u="sng" dirty="0">
              <a:solidFill>
                <a:srgbClr val="A50021"/>
              </a:solidFill>
              <a:cs typeface="Arial" panose="020B0604020202020204" pitchFamily="34" charset="0"/>
            </a:endParaRPr>
          </a:p>
          <a:p>
            <a:pPr eaLnBrk="1" hangingPunct="1">
              <a:spcBef>
                <a:spcPct val="0"/>
              </a:spcBef>
              <a:buFontTx/>
              <a:buNone/>
            </a:pPr>
            <a:endParaRPr lang="en-US" altLang="en-US" sz="800" i="1" u="sng" dirty="0">
              <a:solidFill>
                <a:srgbClr val="A50021"/>
              </a:solidFill>
              <a:cs typeface="Arial" panose="020B0604020202020204" pitchFamily="34" charset="0"/>
            </a:endParaRPr>
          </a:p>
          <a:p>
            <a:pPr eaLnBrk="1" hangingPunct="1">
              <a:spcBef>
                <a:spcPct val="0"/>
              </a:spcBef>
              <a:buFontTx/>
              <a:buNone/>
            </a:pPr>
            <a:endParaRPr lang="en-US" altLang="en-US" sz="800" i="1" u="sng" dirty="0">
              <a:solidFill>
                <a:srgbClr val="A50021"/>
              </a:solidFill>
              <a:cs typeface="Arial" panose="020B0604020202020204" pitchFamily="34" charset="0"/>
            </a:endParaRPr>
          </a:p>
        </p:txBody>
      </p:sp>
      <p:sp>
        <p:nvSpPr>
          <p:cNvPr id="19" name="TextBox 1"/>
          <p:cNvSpPr txBox="1">
            <a:spLocks noChangeArrowheads="1"/>
          </p:cNvSpPr>
          <p:nvPr/>
        </p:nvSpPr>
        <p:spPr bwMode="auto">
          <a:xfrm>
            <a:off x="729853" y="21507665"/>
            <a:ext cx="14020800" cy="6093976"/>
          </a:xfrm>
          <a:prstGeom prst="rect">
            <a:avLst/>
          </a:prstGeom>
          <a:solidFill>
            <a:schemeClr val="bg1"/>
          </a:solidFill>
          <a:ln>
            <a:noFill/>
          </a:ln>
          <a:extLst/>
        </p:spPr>
        <p:txBody>
          <a:bodyPr>
            <a:spAutoFit/>
          </a:bodyPr>
          <a:lstStyle>
            <a:lvl1pPr marL="457200" indent="-457200">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buFontTx/>
              <a:buChar char="•"/>
            </a:pPr>
            <a:r>
              <a:rPr lang="en-US" dirty="0" smtClean="0">
                <a:latin typeface="Arial" panose="020B0604020202020204" pitchFamily="34" charset="0"/>
                <a:cs typeface="Arial" panose="020B0604020202020204" pitchFamily="34" charset="0"/>
              </a:rPr>
              <a:t>Greater psychological control exercised by parents will predict a relative decrease in social competence, friendship quality, and autonomy and relatedness in friendships and romantic relationships. </a:t>
            </a:r>
            <a:endParaRPr lang="en-US" altLang="en-US" dirty="0" smtClean="0">
              <a:solidFill>
                <a:srgbClr val="000000"/>
              </a:solidFill>
              <a:latin typeface="Arial" panose="020B0604020202020204" pitchFamily="34" charset="0"/>
              <a:cs typeface="Arial" panose="020B0604020202020204" pitchFamily="34" charset="0"/>
            </a:endParaRPr>
          </a:p>
          <a:p>
            <a:pPr>
              <a:buFontTx/>
              <a:buChar char="•"/>
            </a:pPr>
            <a:endParaRPr lang="en-US" altLang="en-US" dirty="0">
              <a:solidFill>
                <a:srgbClr val="000000"/>
              </a:solidFill>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Greater </a:t>
            </a:r>
            <a:r>
              <a:rPr lang="en-US" dirty="0" smtClean="0">
                <a:latin typeface="Arial" panose="020B0604020202020204" pitchFamily="34" charset="0"/>
                <a:cs typeface="Arial" panose="020B0604020202020204" pitchFamily="34" charset="0"/>
              </a:rPr>
              <a:t>firm behavioral control exercised </a:t>
            </a:r>
            <a:r>
              <a:rPr lang="en-US" dirty="0">
                <a:latin typeface="Arial" panose="020B0604020202020204" pitchFamily="34" charset="0"/>
                <a:cs typeface="Arial" panose="020B0604020202020204" pitchFamily="34" charset="0"/>
              </a:rPr>
              <a:t>by parents will predict a relative decrease in social competence, friendship quality, and autonomy and relatedness in friendships and romantic relationships. </a:t>
            </a:r>
            <a:endParaRPr lang="en-US" dirty="0" smtClean="0">
              <a:solidFill>
                <a:srgbClr val="000000"/>
              </a:solidFill>
              <a:latin typeface="Arial" panose="020B0604020202020204" pitchFamily="34" charset="0"/>
              <a:cs typeface="Arial" panose="020B0604020202020204" pitchFamily="34" charset="0"/>
            </a:endParaRPr>
          </a:p>
          <a:p>
            <a:pPr>
              <a:buFontTx/>
              <a:buChar char="•"/>
            </a:pPr>
            <a:endParaRPr lang="en-US" altLang="en-US" dirty="0">
              <a:solidFill>
                <a:srgbClr val="000000"/>
              </a:solidFill>
              <a:latin typeface="Arial" panose="020B0604020202020204" pitchFamily="34" charset="0"/>
              <a:cs typeface="Arial" panose="020B0604020202020204" pitchFamily="34" charset="0"/>
            </a:endParaRPr>
          </a:p>
          <a:p>
            <a:pPr>
              <a:buFontTx/>
              <a:buChar char="•"/>
            </a:pPr>
            <a:r>
              <a:rPr lang="en-US" altLang="en-US" dirty="0" smtClean="0">
                <a:solidFill>
                  <a:srgbClr val="000000"/>
                </a:solidFill>
                <a:latin typeface="Arial" panose="020B0604020202020204" pitchFamily="34" charset="0"/>
                <a:cs typeface="Arial" panose="020B0604020202020204" pitchFamily="34" charset="0"/>
              </a:rPr>
              <a:t>Psychological control and firm behavioral control will interact such that individuals’ whose parents display both greater levels of psychological control and firm behavioral control will have the most negative social outcomes. </a:t>
            </a:r>
            <a:endParaRPr lang="en-US" altLang="en-US" dirty="0">
              <a:solidFill>
                <a:srgbClr val="000000"/>
              </a:solidFill>
              <a:latin typeface="Arial" panose="020B0604020202020204" pitchFamily="34" charset="0"/>
              <a:cs typeface="Arial" panose="020B0604020202020204" pitchFamily="34" charset="0"/>
            </a:endParaRPr>
          </a:p>
          <a:p>
            <a:pPr>
              <a:buFontTx/>
              <a:buChar char="•"/>
            </a:pPr>
            <a:endParaRPr lang="en-US" altLang="en-US" dirty="0">
              <a:solidFill>
                <a:srgbClr val="000000"/>
              </a:solidFill>
              <a:latin typeface="Arial" panose="020B0604020202020204" pitchFamily="34" charset="0"/>
              <a:cs typeface="Arial" panose="020B0604020202020204" pitchFamily="34" charset="0"/>
            </a:endParaRPr>
          </a:p>
        </p:txBody>
      </p:sp>
      <p:sp>
        <p:nvSpPr>
          <p:cNvPr id="24" name="TextBox 40"/>
          <p:cNvSpPr txBox="1">
            <a:spLocks noChangeArrowheads="1"/>
          </p:cNvSpPr>
          <p:nvPr/>
        </p:nvSpPr>
        <p:spPr bwMode="auto">
          <a:xfrm>
            <a:off x="15202694" y="21786816"/>
            <a:ext cx="13790613" cy="9325630"/>
          </a:xfrm>
          <a:prstGeom prst="rect">
            <a:avLst/>
          </a:prstGeom>
          <a:solidFill>
            <a:schemeClr val="bg1"/>
          </a:solidFill>
          <a:ln>
            <a:noFill/>
          </a:ln>
          <a:extLst/>
        </p:spPr>
        <p:txBody>
          <a:bodyPr wrap="square">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a:latin typeface="Arial" panose="020B0604020202020204" pitchFamily="34" charset="0"/>
                <a:cs typeface="Arial" panose="020B0604020202020204" pitchFamily="34" charset="0"/>
              </a:rPr>
              <a:t>Correlations between primary variables are presented in Table </a:t>
            </a:r>
            <a:r>
              <a:rPr lang="en-US" altLang="en-US" dirty="0" smtClean="0">
                <a:latin typeface="Arial" panose="020B0604020202020204" pitchFamily="34" charset="0"/>
                <a:cs typeface="Arial" panose="020B0604020202020204" pitchFamily="34" charset="0"/>
              </a:rPr>
              <a:t>1. </a:t>
            </a:r>
            <a:r>
              <a:rPr lang="en-US" altLang="en-US" dirty="0">
                <a:latin typeface="Arial" panose="020B0604020202020204" pitchFamily="34" charset="0"/>
                <a:cs typeface="Arial" panose="020B0604020202020204" pitchFamily="34" charset="0"/>
              </a:rPr>
              <a:t>Correlations </a:t>
            </a:r>
            <a:r>
              <a:rPr lang="en-US" altLang="en-US" dirty="0" smtClean="0">
                <a:latin typeface="Arial" panose="020B0604020202020204" pitchFamily="34" charset="0"/>
                <a:cs typeface="Arial" panose="020B0604020202020204" pitchFamily="34" charset="0"/>
              </a:rPr>
              <a:t>suggested numerous negative associations between psychological control and social competence, friendship quality, and autonomy and relatedness behaviors.  Firm behavioral control was only correlated with less positive autonomy and relatedness from teens toward their romantic partners. </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M</a:t>
            </a:r>
            <a:r>
              <a:rPr lang="en-US" altLang="en-US" dirty="0" smtClean="0">
                <a:latin typeface="Arial" panose="020B0604020202020204" pitchFamily="34" charset="0"/>
                <a:cs typeface="Arial" panose="020B0604020202020204" pitchFamily="34" charset="0"/>
              </a:rPr>
              <a:t>ultiple regression analyses were conducted in order to determine the relative contributions of psychological control and firm behavioral control to later social outcomes. All analyses controlled for family income and participant gender, as well as a baseline measure of the outcome construct. </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smtClean="0">
                <a:latin typeface="Arial" panose="020B0604020202020204" pitchFamily="34" charset="0"/>
                <a:cs typeface="Arial" panose="020B0604020202020204" pitchFamily="34" charset="0"/>
              </a:rPr>
              <a:t>Analyses revealed that psychological control was a significant negative predictor of nearly all outcome variables, whereas firm behavioral control was not a significant predictor (see Figure 1). </a:t>
            </a:r>
            <a:endParaRPr lang="en-US" altLang="en-US" dirty="0" smtClean="0">
              <a:solidFill>
                <a:srgbClr val="00B0F0"/>
              </a:solidFill>
              <a:latin typeface="Arial" panose="020B0604020202020204" pitchFamily="34" charset="0"/>
              <a:cs typeface="Arial" panose="020B0604020202020204" pitchFamily="34" charset="0"/>
            </a:endParaRPr>
          </a:p>
          <a:p>
            <a:pPr eaLnBrk="1" hangingPunct="1"/>
            <a:endParaRPr lang="en-US" altLang="en-US" dirty="0">
              <a:solidFill>
                <a:srgbClr val="00B0F0"/>
              </a:solidFill>
              <a:latin typeface="Arial" panose="020B0604020202020204" pitchFamily="34" charset="0"/>
              <a:cs typeface="Arial" panose="020B0604020202020204" pitchFamily="34" charset="0"/>
            </a:endParaRPr>
          </a:p>
          <a:p>
            <a:pPr eaLnBrk="1" hangingPunct="1"/>
            <a:r>
              <a:rPr lang="en-US" altLang="en-US" dirty="0" smtClean="0">
                <a:latin typeface="Arial" panose="020B0604020202020204" pitchFamily="34" charset="0"/>
                <a:cs typeface="Arial" panose="020B0604020202020204" pitchFamily="34" charset="0"/>
              </a:rPr>
              <a:t>Interactions between psychological control and firm behavioral control to predict study outcomes were also assessed. There were no significant interactions between psychological control and firm behavioral control. </a:t>
            </a:r>
          </a:p>
        </p:txBody>
      </p:sp>
      <p:sp>
        <p:nvSpPr>
          <p:cNvPr id="22" name="TextBox 21"/>
          <p:cNvSpPr txBox="1"/>
          <p:nvPr/>
        </p:nvSpPr>
        <p:spPr>
          <a:xfrm>
            <a:off x="29337000" y="7542856"/>
            <a:ext cx="14325600" cy="1015663"/>
          </a:xfrm>
          <a:prstGeom prst="rect">
            <a:avLst/>
          </a:prstGeom>
          <a:noFill/>
        </p:spPr>
        <p:txBody>
          <a:bodyPr wrap="square" rtlCol="0">
            <a:spAutoFit/>
          </a:bodyPr>
          <a:lstStyle/>
          <a:p>
            <a:pPr>
              <a:spcBef>
                <a:spcPct val="0"/>
              </a:spcBef>
            </a:pPr>
            <a:r>
              <a:rPr lang="en-US" altLang="en-US" sz="3000" b="1" dirty="0">
                <a:latin typeface="Arial" panose="020B0604020202020204" pitchFamily="34" charset="0"/>
                <a:cs typeface="Arial" panose="020B0604020202020204" pitchFamily="34" charset="0"/>
              </a:rPr>
              <a:t>Table 1. Univariate statistics and </a:t>
            </a:r>
            <a:r>
              <a:rPr lang="en-US" altLang="en-US" sz="3000" b="1" dirty="0" err="1">
                <a:latin typeface="Arial" panose="020B0604020202020204" pitchFamily="34" charset="0"/>
                <a:cs typeface="Arial" panose="020B0604020202020204" pitchFamily="34" charset="0"/>
              </a:rPr>
              <a:t>intercorrelations</a:t>
            </a:r>
            <a:r>
              <a:rPr lang="en-US" altLang="en-US" sz="3000" b="1" dirty="0">
                <a:latin typeface="Arial" panose="020B0604020202020204" pitchFamily="34" charset="0"/>
                <a:cs typeface="Arial" panose="020B0604020202020204" pitchFamily="34" charset="0"/>
              </a:rPr>
              <a:t> between primary constructs</a:t>
            </a:r>
          </a:p>
        </p:txBody>
      </p:sp>
      <p:sp>
        <p:nvSpPr>
          <p:cNvPr id="26" name="Text Box 10"/>
          <p:cNvSpPr txBox="1">
            <a:spLocks noChangeArrowheads="1"/>
          </p:cNvSpPr>
          <p:nvPr/>
        </p:nvSpPr>
        <p:spPr bwMode="auto">
          <a:xfrm>
            <a:off x="15172729" y="7532463"/>
            <a:ext cx="13742395" cy="12741950"/>
          </a:xfrm>
          <a:prstGeom prst="rect">
            <a:avLst/>
          </a:prstGeom>
          <a:solidFill>
            <a:schemeClr val="bg1"/>
          </a:solidFill>
          <a:ln>
            <a:noFill/>
          </a:ln>
          <a:extLst/>
        </p:spPr>
        <p:txBody>
          <a:bodyPr wrap="square">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3600" b="1" i="1" dirty="0" smtClean="0"/>
              <a:t>Measures</a:t>
            </a:r>
            <a:endParaRPr lang="en-US" altLang="en-US" sz="3000" b="1" dirty="0">
              <a:cs typeface="Arial" panose="020B0604020202020204" pitchFamily="34" charset="0"/>
            </a:endParaRPr>
          </a:p>
          <a:p>
            <a:pPr eaLnBrk="1" hangingPunct="1">
              <a:spcBef>
                <a:spcPct val="0"/>
              </a:spcBef>
              <a:buFontTx/>
              <a:buNone/>
            </a:pPr>
            <a:r>
              <a:rPr lang="en-US" altLang="en-US" sz="3000" b="1" i="1" dirty="0" smtClean="0">
                <a:solidFill>
                  <a:srgbClr val="A50021"/>
                </a:solidFill>
                <a:cs typeface="Arial" panose="020B0604020202020204" pitchFamily="34" charset="0"/>
              </a:rPr>
              <a:t>Childhood Report of Parenting Behavior </a:t>
            </a:r>
            <a:r>
              <a:rPr lang="en-US" altLang="en-US" sz="3000" b="1" dirty="0" smtClean="0">
                <a:cs typeface="Arial" panose="020B0604020202020204" pitchFamily="34" charset="0"/>
              </a:rPr>
              <a:t>(age 13) Teens evaluated their perceptions of psychological control vs. autonomy as well as firm versus lax behavioral control from their mothers. Items were scored on a three-point scale, with </a:t>
            </a:r>
            <a:r>
              <a:rPr lang="en-US" altLang="en-US" sz="3000" b="1" dirty="0">
                <a:cs typeface="Arial" panose="020B0604020202020204" pitchFamily="34" charset="0"/>
              </a:rPr>
              <a:t>h</a:t>
            </a:r>
            <a:r>
              <a:rPr lang="en-US" altLang="en-US" sz="3000" b="1" dirty="0" smtClean="0">
                <a:cs typeface="Arial" panose="020B0604020202020204" pitchFamily="34" charset="0"/>
              </a:rPr>
              <a:t>igher scores indicating greater psychological and firm behavioral control and lower scores indicating greater autonomy promoting behavior and lax behavioral control, respectively. </a:t>
            </a:r>
          </a:p>
          <a:p>
            <a:pPr eaLnBrk="1" hangingPunct="1">
              <a:spcBef>
                <a:spcPct val="0"/>
              </a:spcBef>
              <a:buFontTx/>
              <a:buNone/>
            </a:pPr>
            <a:endParaRPr lang="en-US" altLang="en-US" sz="3000" b="1" dirty="0" smtClean="0">
              <a:cs typeface="Arial" panose="020B0604020202020204" pitchFamily="34" charset="0"/>
            </a:endParaRPr>
          </a:p>
          <a:p>
            <a:pPr eaLnBrk="1" hangingPunct="1">
              <a:spcBef>
                <a:spcPct val="0"/>
              </a:spcBef>
              <a:buFontTx/>
              <a:buNone/>
            </a:pPr>
            <a:r>
              <a:rPr lang="en-US" altLang="en-US" sz="3000" b="1" i="1" dirty="0">
                <a:solidFill>
                  <a:srgbClr val="A50021"/>
                </a:solidFill>
                <a:cs typeface="Arial" panose="020B0604020202020204" pitchFamily="34" charset="0"/>
              </a:rPr>
              <a:t>Adolescent Problem Inventory </a:t>
            </a:r>
            <a:r>
              <a:rPr lang="en-US" altLang="en-US" sz="3000" b="1" dirty="0" smtClean="0">
                <a:cs typeface="Arial" panose="020B0604020202020204" pitchFamily="34" charset="0"/>
              </a:rPr>
              <a:t>(ages 13 &amp; 18) Social competence was assessed through teen’s responses to social problem solving scenarios. Higher scores indicated a greater likelihood that teens thought that they could make a competent response to a given social situation. </a:t>
            </a:r>
          </a:p>
          <a:p>
            <a:pPr eaLnBrk="1" hangingPunct="1">
              <a:spcBef>
                <a:spcPct val="0"/>
              </a:spcBef>
              <a:buFontTx/>
              <a:buNone/>
            </a:pPr>
            <a:endParaRPr lang="en-US" altLang="en-US" sz="3000" b="1" dirty="0">
              <a:solidFill>
                <a:srgbClr val="00B0F0"/>
              </a:solidFill>
              <a:cs typeface="Arial" panose="020B0604020202020204" pitchFamily="34" charset="0"/>
            </a:endParaRPr>
          </a:p>
          <a:p>
            <a:pPr>
              <a:spcBef>
                <a:spcPct val="0"/>
              </a:spcBef>
              <a:buFontTx/>
              <a:buNone/>
            </a:pPr>
            <a:r>
              <a:rPr lang="en-US" altLang="en-US" sz="3000" b="1" i="1" dirty="0" smtClean="0">
                <a:solidFill>
                  <a:srgbClr val="A50021"/>
                </a:solidFill>
                <a:cs typeface="Arial" panose="020B0604020202020204" pitchFamily="34" charset="0"/>
              </a:rPr>
              <a:t>Autonomy &amp; Relatedness Behaviors </a:t>
            </a:r>
            <a:r>
              <a:rPr lang="en-US" altLang="en-US" sz="3000" b="1" dirty="0">
                <a:cs typeface="Arial" panose="020B0604020202020204" pitchFamily="34" charset="0"/>
              </a:rPr>
              <a:t>(</a:t>
            </a:r>
            <a:r>
              <a:rPr lang="en-US" altLang="en-US" sz="3000" b="1" dirty="0" smtClean="0">
                <a:cs typeface="Arial" panose="020B0604020202020204" pitchFamily="34" charset="0"/>
              </a:rPr>
              <a:t>ages 13 &amp; 18 for teens and best friends; 18 and 21 for teens and romantic partners) Autonomy and relatedness behaviors were assessed during a 6-minute observed revealed-differences interaction task with teens and their best friends and teens and their romantic partners. Teens’ and friends’/partners’ behavior were coded for autonomy (e.g. giving reasoned arguments for their position) and relatedness (e.g. demonstrations of caring/warmth). </a:t>
            </a:r>
          </a:p>
          <a:p>
            <a:pPr>
              <a:spcBef>
                <a:spcPct val="0"/>
              </a:spcBef>
              <a:buFontTx/>
              <a:buNone/>
            </a:pPr>
            <a:endParaRPr lang="en-US" altLang="en-US" sz="3000" b="1" dirty="0" smtClean="0">
              <a:cs typeface="Arial" panose="020B0604020202020204" pitchFamily="34" charset="0"/>
            </a:endParaRPr>
          </a:p>
          <a:p>
            <a:pPr>
              <a:spcBef>
                <a:spcPct val="0"/>
              </a:spcBef>
              <a:buFontTx/>
              <a:buNone/>
            </a:pPr>
            <a:r>
              <a:rPr lang="en-US" altLang="en-US" sz="3000" b="1" i="1" dirty="0" smtClean="0">
                <a:solidFill>
                  <a:srgbClr val="A50021"/>
                </a:solidFill>
                <a:cs typeface="Arial" panose="020B0604020202020204" pitchFamily="34" charset="0"/>
              </a:rPr>
              <a:t>Friendship Quality Questionnaire </a:t>
            </a:r>
            <a:r>
              <a:rPr lang="en-US" altLang="en-US" sz="3000" b="1" dirty="0" smtClean="0">
                <a:cs typeface="Arial" panose="020B0604020202020204" pitchFamily="34" charset="0"/>
              </a:rPr>
              <a:t>(ages 13 &amp; 18) Teen’s perceptions of companionship and conflict resolution were assessed with a self-report questionnaire of adolescent’s friendship quality. Items were scored on a 5-point Likert scale, with higher scores indicating greater companionship and better conflict resolution. </a:t>
            </a:r>
            <a:endParaRPr lang="en-US" altLang="en-US" sz="3000" b="1" dirty="0">
              <a:cs typeface="Arial" panose="020B0604020202020204" pitchFamily="34" charset="0"/>
            </a:endParaRPr>
          </a:p>
          <a:p>
            <a:pPr>
              <a:spcBef>
                <a:spcPct val="0"/>
              </a:spcBef>
              <a:buFontTx/>
              <a:buNone/>
            </a:pPr>
            <a:endParaRPr lang="en-US" altLang="en-US" sz="2800" dirty="0">
              <a:cs typeface="Arial" panose="020B0604020202020204" pitchFamily="34" charset="0"/>
            </a:endParaRPr>
          </a:p>
          <a:p>
            <a:pPr>
              <a:spcBef>
                <a:spcPct val="0"/>
              </a:spcBef>
              <a:buFontTx/>
              <a:buNone/>
            </a:pPr>
            <a:endParaRPr lang="en-US" altLang="en-US" sz="800" dirty="0">
              <a:cs typeface="Arial" panose="020B0604020202020204" pitchFamily="34" charset="0"/>
            </a:endParaRPr>
          </a:p>
        </p:txBody>
      </p:sp>
      <p:sp>
        <p:nvSpPr>
          <p:cNvPr id="10" name="Rectangle 9"/>
          <p:cNvSpPr/>
          <p:nvPr/>
        </p:nvSpPr>
        <p:spPr>
          <a:xfrm>
            <a:off x="762000" y="29366863"/>
            <a:ext cx="13935869" cy="2862322"/>
          </a:xfrm>
          <a:prstGeom prst="rect">
            <a:avLst/>
          </a:prstGeom>
          <a:solidFill>
            <a:schemeClr val="bg1"/>
          </a:solidFill>
        </p:spPr>
        <p:txBody>
          <a:bodyPr wrap="square">
            <a:spAutoFit/>
          </a:bodyPr>
          <a:lstStyle/>
          <a:p>
            <a:pPr>
              <a:defRPr/>
            </a:pPr>
            <a:r>
              <a:rPr lang="en-US" sz="3000" b="1" i="1" dirty="0" smtClean="0">
                <a:latin typeface="Arial" panose="020B0604020202020204" pitchFamily="34" charset="0"/>
                <a:cs typeface="Arial" panose="020B0604020202020204" pitchFamily="34" charset="0"/>
              </a:rPr>
              <a:t>Participants: </a:t>
            </a:r>
            <a:r>
              <a:rPr lang="en-US" sz="3000" b="1" dirty="0" smtClean="0">
                <a:latin typeface="Arial" panose="020B0604020202020204" pitchFamily="34" charset="0"/>
                <a:cs typeface="Arial" panose="020B0604020202020204" pitchFamily="34" charset="0"/>
              </a:rPr>
              <a:t>N=184</a:t>
            </a:r>
          </a:p>
          <a:p>
            <a:pPr>
              <a:defRPr/>
            </a:pPr>
            <a:endParaRPr lang="en-US" sz="3000" b="1" dirty="0">
              <a:latin typeface="Arial" panose="020B0604020202020204" pitchFamily="34" charset="0"/>
              <a:cs typeface="Arial" panose="020B0604020202020204" pitchFamily="34" charset="0"/>
            </a:endParaRPr>
          </a:p>
          <a:p>
            <a:pPr>
              <a:defRPr/>
            </a:pPr>
            <a:r>
              <a:rPr lang="en-US" altLang="en-US" sz="3000" b="1" u="sng" dirty="0">
                <a:latin typeface="Arial" panose="020B0604020202020204" pitchFamily="34" charset="0"/>
                <a:cs typeface="Arial" panose="020B0604020202020204" pitchFamily="34" charset="0"/>
              </a:rPr>
              <a:t>Gender</a:t>
            </a:r>
            <a:r>
              <a:rPr lang="en-US" altLang="en-US" sz="3000" b="1" dirty="0">
                <a:latin typeface="Arial" panose="020B0604020202020204" pitchFamily="34" charset="0"/>
                <a:cs typeface="Arial" panose="020B0604020202020204" pitchFamily="34" charset="0"/>
              </a:rPr>
              <a:t>                      </a:t>
            </a:r>
            <a:r>
              <a:rPr lang="en-US" altLang="en-US" sz="3000" b="1" u="sng" dirty="0">
                <a:latin typeface="Arial" panose="020B0604020202020204" pitchFamily="34" charset="0"/>
                <a:cs typeface="Arial" panose="020B0604020202020204" pitchFamily="34" charset="0"/>
              </a:rPr>
              <a:t>Race/ethnicity </a:t>
            </a:r>
            <a:r>
              <a:rPr lang="en-US" altLang="en-US" sz="3000" b="1" dirty="0">
                <a:latin typeface="Arial" panose="020B0604020202020204" pitchFamily="34" charset="0"/>
                <a:cs typeface="Arial" panose="020B0604020202020204" pitchFamily="34" charset="0"/>
              </a:rPr>
              <a:t>                   </a:t>
            </a:r>
            <a:r>
              <a:rPr lang="en-US" altLang="en-US" sz="3000" b="1" u="sng" dirty="0" smtClean="0">
                <a:latin typeface="Arial" panose="020B0604020202020204" pitchFamily="34" charset="0"/>
                <a:cs typeface="Arial" panose="020B0604020202020204" pitchFamily="34" charset="0"/>
              </a:rPr>
              <a:t>Income</a:t>
            </a:r>
            <a:endParaRPr lang="en-US" altLang="en-US" sz="3000" b="1" u="sng" dirty="0">
              <a:latin typeface="Arial" panose="020B0604020202020204" pitchFamily="34" charset="0"/>
              <a:cs typeface="Arial" panose="020B0604020202020204" pitchFamily="34" charset="0"/>
            </a:endParaRPr>
          </a:p>
          <a:p>
            <a:pPr>
              <a:defRPr/>
            </a:pPr>
            <a:r>
              <a:rPr lang="en-US" altLang="en-US" sz="3000" b="1" dirty="0" smtClean="0">
                <a:latin typeface="Arial" panose="020B0604020202020204" pitchFamily="34" charset="0"/>
                <a:cs typeface="Arial" panose="020B0604020202020204" pitchFamily="34" charset="0"/>
              </a:rPr>
              <a:t>86 </a:t>
            </a:r>
            <a:r>
              <a:rPr lang="en-US" altLang="en-US" sz="3000" b="1" dirty="0">
                <a:latin typeface="Arial" panose="020B0604020202020204" pitchFamily="34" charset="0"/>
                <a:cs typeface="Arial" panose="020B0604020202020204" pitchFamily="34" charset="0"/>
              </a:rPr>
              <a:t>males                   107 Caucasian                    Median = $40,000 - $59,000</a:t>
            </a:r>
          </a:p>
          <a:p>
            <a:pPr>
              <a:defRPr/>
            </a:pPr>
            <a:r>
              <a:rPr lang="en-US" altLang="en-US" sz="3000" b="1" dirty="0" smtClean="0">
                <a:latin typeface="Arial" panose="020B0604020202020204" pitchFamily="34" charset="0"/>
                <a:cs typeface="Arial" panose="020B0604020202020204" pitchFamily="34" charset="0"/>
              </a:rPr>
              <a:t>98 </a:t>
            </a:r>
            <a:r>
              <a:rPr lang="en-US" altLang="en-US" sz="3000" b="1" dirty="0">
                <a:latin typeface="Arial" panose="020B0604020202020204" pitchFamily="34" charset="0"/>
                <a:cs typeface="Arial" panose="020B0604020202020204" pitchFamily="34" charset="0"/>
              </a:rPr>
              <a:t>females                53 African American </a:t>
            </a:r>
          </a:p>
          <a:p>
            <a:pPr>
              <a:defRPr/>
            </a:pPr>
            <a:r>
              <a:rPr lang="en-US" altLang="en-US" sz="3000" b="1" dirty="0" smtClean="0">
                <a:latin typeface="Arial" panose="020B0604020202020204" pitchFamily="34" charset="0"/>
                <a:cs typeface="Arial" panose="020B0604020202020204" pitchFamily="34" charset="0"/>
              </a:rPr>
              <a:t>	24 Mixed/Other</a:t>
            </a:r>
            <a:r>
              <a:rPr lang="en-US" altLang="en-US" sz="3000" dirty="0"/>
              <a:t>	</a:t>
            </a:r>
          </a:p>
        </p:txBody>
      </p:sp>
      <p:sp>
        <p:nvSpPr>
          <p:cNvPr id="12" name="TextBox 11"/>
          <p:cNvSpPr txBox="1"/>
          <p:nvPr/>
        </p:nvSpPr>
        <p:spPr>
          <a:xfrm>
            <a:off x="29413201" y="25673544"/>
            <a:ext cx="13444142" cy="7017306"/>
          </a:xfrm>
          <a:prstGeom prst="rect">
            <a:avLst/>
          </a:prstGeom>
          <a:solidFill>
            <a:schemeClr val="bg1"/>
          </a:solidFill>
        </p:spPr>
        <p:txBody>
          <a:bodyPr wrap="square" rtlCol="0">
            <a:spAutoFit/>
          </a:bodyPr>
          <a:lstStyle/>
          <a:p>
            <a:pPr marL="457200" indent="-457200">
              <a:buFont typeface="Arial" panose="020B0604020202020204" pitchFamily="34" charset="0"/>
              <a:buChar char="•"/>
            </a:pPr>
            <a:r>
              <a:rPr lang="en-US" sz="3000" b="1" dirty="0" smtClean="0">
                <a:latin typeface="Arial" panose="020B0604020202020204" pitchFamily="34" charset="0"/>
                <a:cs typeface="Arial" panose="020B0604020202020204" pitchFamily="34" charset="0"/>
              </a:rPr>
              <a:t>Adolescents who perceived their mothers to be more psychologically controlling experienced a relative decrease in social competence, friendship quality, and romantic relationship quality over time. Possibly due to views of a mother as a more relationally important figure.</a:t>
            </a:r>
            <a:endParaRPr lang="en-US" sz="3000" b="1" dirty="0" smtClean="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30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000" b="1" dirty="0" smtClean="0">
                <a:latin typeface="Arial" panose="020B0604020202020204" pitchFamily="34" charset="0"/>
                <a:cs typeface="Arial" panose="020B0604020202020204" pitchFamily="34" charset="0"/>
              </a:rPr>
              <a:t>Firm behavioral control did not emerge as a significant predictor of social </a:t>
            </a:r>
            <a:r>
              <a:rPr lang="en-US" sz="3000" b="1" dirty="0" smtClean="0">
                <a:latin typeface="Arial" panose="020B0604020202020204" pitchFamily="34" charset="0"/>
                <a:cs typeface="Arial" panose="020B0604020202020204" pitchFamily="34" charset="0"/>
              </a:rPr>
              <a:t>functioning when considered alongside psychological control, highlighting the particularly damaging effects of psychologically controlling behavior</a:t>
            </a:r>
          </a:p>
          <a:p>
            <a:pPr marL="457200" indent="-457200">
              <a:buFont typeface="Arial" panose="020B0604020202020204" pitchFamily="34" charset="0"/>
              <a:buChar char="•"/>
            </a:pPr>
            <a:endParaRPr lang="en-US" sz="30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000" b="1" dirty="0" smtClean="0">
                <a:latin typeface="Arial" panose="020B0604020202020204" pitchFamily="34" charset="0"/>
                <a:cs typeface="Arial" panose="020B0604020202020204" pitchFamily="34" charset="0"/>
              </a:rPr>
              <a:t>A particularly interesting consideration from these findings is that individuals may not only exhibit less positive behavior in their social relationships, but </a:t>
            </a:r>
            <a:r>
              <a:rPr lang="en-US" sz="3000" b="1" dirty="0" smtClean="0">
                <a:latin typeface="Arial" panose="020B0604020202020204" pitchFamily="34" charset="0"/>
                <a:cs typeface="Arial" panose="020B0604020202020204" pitchFamily="34" charset="0"/>
              </a:rPr>
              <a:t>may also </a:t>
            </a:r>
            <a:r>
              <a:rPr lang="en-US" sz="3000" b="1" dirty="0" smtClean="0">
                <a:latin typeface="Arial" panose="020B0604020202020204" pitchFamily="34" charset="0"/>
                <a:cs typeface="Arial" panose="020B0604020202020204" pitchFamily="34" charset="0"/>
              </a:rPr>
              <a:t>select partners who exhibit similarly low levels of positivity. </a:t>
            </a:r>
            <a:endParaRPr lang="en-US" sz="3000" b="1"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4"/>
          <a:stretch>
            <a:fillRect/>
          </a:stretch>
        </p:blipFill>
        <p:spPr>
          <a:xfrm>
            <a:off x="29315172" y="17216303"/>
            <a:ext cx="13542171" cy="7076413"/>
          </a:xfrm>
          <a:prstGeom prst="rect">
            <a:avLst/>
          </a:prstGeom>
        </p:spPr>
      </p:pic>
      <p:sp>
        <p:nvSpPr>
          <p:cNvPr id="15" name="TextBox 14"/>
          <p:cNvSpPr txBox="1"/>
          <p:nvPr/>
        </p:nvSpPr>
        <p:spPr>
          <a:xfrm>
            <a:off x="29683055" y="22584637"/>
            <a:ext cx="3600450" cy="646331"/>
          </a:xfrm>
          <a:prstGeom prst="rect">
            <a:avLst/>
          </a:prstGeom>
          <a:noFill/>
        </p:spPr>
        <p:txBody>
          <a:bodyPr wrap="square" rtlCol="0">
            <a:spAutoFit/>
          </a:bodyPr>
          <a:lstStyle/>
          <a:p>
            <a:r>
              <a:rPr lang="en-US" sz="1800" dirty="0" smtClean="0"/>
              <a:t>*p ≤ .05</a:t>
            </a:r>
          </a:p>
          <a:p>
            <a:r>
              <a:rPr lang="en-US" sz="1800" dirty="0" smtClean="0"/>
              <a:t>**p ≤ .01</a:t>
            </a:r>
            <a:endParaRPr lang="en-US" sz="1800" dirty="0"/>
          </a:p>
        </p:txBody>
      </p:sp>
      <p:pic>
        <p:nvPicPr>
          <p:cNvPr id="13" name="Picture 12"/>
          <p:cNvPicPr>
            <a:picLocks noChangeAspect="1"/>
          </p:cNvPicPr>
          <p:nvPr/>
        </p:nvPicPr>
        <p:blipFill>
          <a:blip r:embed="rId5"/>
          <a:stretch>
            <a:fillRect/>
          </a:stretch>
        </p:blipFill>
        <p:spPr>
          <a:xfrm>
            <a:off x="30498655" y="8660119"/>
            <a:ext cx="10915112" cy="7209393"/>
          </a:xfrm>
          <a:prstGeom prst="rect">
            <a:avLst/>
          </a:prstGeom>
        </p:spPr>
      </p:pic>
    </p:spTree>
    <p:extLst>
      <p:ext uri="{BB962C8B-B14F-4D97-AF65-F5344CB8AC3E}">
        <p14:creationId xmlns:p14="http://schemas.microsoft.com/office/powerpoint/2010/main" val="312227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824</TotalTime>
  <Words>944</Words>
  <Application>Microsoft Macintosh PowerPoint</Application>
  <PresentationFormat>Custom</PresentationFormat>
  <Paragraphs>75</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Calibri</vt:lpstr>
      <vt:lpstr>Calibri Light</vt:lpstr>
      <vt:lpstr>MS PGothic</vt:lpstr>
      <vt:lpstr>Times New Roman</vt:lpstr>
      <vt:lpstr>Arial</vt:lpstr>
      <vt:lpstr>Office Theme</vt:lpstr>
      <vt:lpstr>PowerPoint Presentation</vt:lpstr>
      <vt:lpstr>PowerPoint Presentation</vt:lpstr>
      <vt:lpstr>PowerPoint Presentation</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Emily Anne - smith7ea</dc:creator>
  <cp:lastModifiedBy>Microsoft Office User</cp:lastModifiedBy>
  <cp:revision>82</cp:revision>
  <dcterms:created xsi:type="dcterms:W3CDTF">2016-03-29T18:39:46Z</dcterms:created>
  <dcterms:modified xsi:type="dcterms:W3CDTF">2016-04-15T17:15:56Z</dcterms:modified>
</cp:coreProperties>
</file>