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171"/>
    <a:srgbClr val="EDC4EB"/>
    <a:srgbClr val="E49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83"/>
    <p:restoredTop sz="94754"/>
  </p:normalViewPr>
  <p:slideViewPr>
    <p:cSldViewPr snapToGrid="0" snapToObjects="1">
      <p:cViewPr varScale="1">
        <p:scale>
          <a:sx n="102" d="100"/>
          <a:sy n="102" d="100"/>
        </p:scale>
        <p:origin x="18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F83-1771-B14B-93E8-E7354F0FF229}" type="datetimeFigureOut">
              <a:rPr lang="en-US" smtClean="0"/>
              <a:t>4/9/19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49861-BD58-1549-AA27-2391ADFD4394}" type="slidenum">
              <a:rPr lang="en-US" smtClean="0"/>
              <a:t>‹#›</a:t>
            </a:fld>
            <a:endParaRPr lang="en-US"/>
          </a:p>
        </p:txBody>
      </p:sp>
    </p:spTree>
    <p:extLst>
      <p:ext uri="{BB962C8B-B14F-4D97-AF65-F5344CB8AC3E}">
        <p14:creationId xmlns:p14="http://schemas.microsoft.com/office/powerpoint/2010/main" val="417523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Discussion WHY</a:t>
            </a:r>
          </a:p>
          <a:p>
            <a:endParaRPr lang="en-US" dirty="0"/>
          </a:p>
        </p:txBody>
      </p:sp>
      <p:sp>
        <p:nvSpPr>
          <p:cNvPr id="4" name="Slide Number Placeholder 3"/>
          <p:cNvSpPr>
            <a:spLocks noGrp="1"/>
          </p:cNvSpPr>
          <p:nvPr>
            <p:ph type="sldNum" sz="quarter" idx="5"/>
          </p:nvPr>
        </p:nvSpPr>
        <p:spPr/>
        <p:txBody>
          <a:bodyPr/>
          <a:lstStyle/>
          <a:p>
            <a:fld id="{C1349861-BD58-1549-AA27-2391ADFD4394}" type="slidenum">
              <a:rPr lang="en-US" smtClean="0"/>
              <a:t>1</a:t>
            </a:fld>
            <a:endParaRPr lang="en-US"/>
          </a:p>
        </p:txBody>
      </p:sp>
    </p:spTree>
    <p:extLst>
      <p:ext uri="{BB962C8B-B14F-4D97-AF65-F5344CB8AC3E}">
        <p14:creationId xmlns:p14="http://schemas.microsoft.com/office/powerpoint/2010/main" val="256634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7E52-6ECC-504D-82A9-4DFB5FE78E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1A4925-60FA-374D-9618-EB6F01F2E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530A52-E95C-EB4C-B5BB-B442B6C50186}"/>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5" name="Footer Placeholder 4">
            <a:extLst>
              <a:ext uri="{FF2B5EF4-FFF2-40B4-BE49-F238E27FC236}">
                <a16:creationId xmlns:a16="http://schemas.microsoft.com/office/drawing/2014/main" id="{D0E8E15D-04DB-D544-9EF8-69CF9CE6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7C1EB-F491-6E46-A03B-EA003229E12D}"/>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385214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E101-D64F-A347-9277-D4ACF48CAA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7B525-3E24-FD43-827B-EEAB194F26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CF568-44F2-284D-BB74-54D0229810AA}"/>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5" name="Footer Placeholder 4">
            <a:extLst>
              <a:ext uri="{FF2B5EF4-FFF2-40B4-BE49-F238E27FC236}">
                <a16:creationId xmlns:a16="http://schemas.microsoft.com/office/drawing/2014/main" id="{D6E06313-3233-0546-8BF8-26465C578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B1F80-26E5-264C-A45E-582F8357F393}"/>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115366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C1423D-3100-874B-8D4D-1426A683D2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2FA50-904D-BF40-998A-23E5606198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1B5B0-9070-6843-ACEC-1E414219BD07}"/>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5" name="Footer Placeholder 4">
            <a:extLst>
              <a:ext uri="{FF2B5EF4-FFF2-40B4-BE49-F238E27FC236}">
                <a16:creationId xmlns:a16="http://schemas.microsoft.com/office/drawing/2014/main" id="{9EA8DDB9-F566-F543-8CD8-FDA5E0A7E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7E1D1-2974-424E-B2FC-7A8B54EC2F32}"/>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219200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9DE5-66AC-2744-945F-95D82344B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AFA22-256A-E74B-BAC9-645457D228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51556-C0AF-E14C-B138-EEA25C1951AE}"/>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5" name="Footer Placeholder 4">
            <a:extLst>
              <a:ext uri="{FF2B5EF4-FFF2-40B4-BE49-F238E27FC236}">
                <a16:creationId xmlns:a16="http://schemas.microsoft.com/office/drawing/2014/main" id="{57AF37EB-1B5D-2F49-8DFE-A6DDCF57A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B2A7A-3083-D84F-AE3D-48334F7CBD24}"/>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215293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9B2A-72BB-BB49-9055-6933E8F2C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617809-9A6E-9D4E-ABCE-16219EA76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D00326-7917-7C43-87DF-076D97C6C317}"/>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5" name="Footer Placeholder 4">
            <a:extLst>
              <a:ext uri="{FF2B5EF4-FFF2-40B4-BE49-F238E27FC236}">
                <a16:creationId xmlns:a16="http://schemas.microsoft.com/office/drawing/2014/main" id="{797B9656-39C2-B946-938C-CDC30203E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C78A7-F6F9-DE49-9727-6BF853C49EF2}"/>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411501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734F-1121-2049-838C-217292A443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1F67B-6E06-9848-9ECC-09992EE30F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C98DF-5A42-0A42-BAE7-FFC7A78A9F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F4E25C-6775-0748-91E8-E2C90AE82699}"/>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6" name="Footer Placeholder 5">
            <a:extLst>
              <a:ext uri="{FF2B5EF4-FFF2-40B4-BE49-F238E27FC236}">
                <a16:creationId xmlns:a16="http://schemas.microsoft.com/office/drawing/2014/main" id="{B2F7191B-7A19-BD4D-A563-C331EC99C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E2186-E89F-CA4A-B14B-657D0353A390}"/>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378257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BFAC-9715-EA4B-83E7-A5128F64B2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584D84-C791-7C41-A7AC-659ED53DA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413453-F9A0-1D46-A476-C011B9B114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9C711-2DB7-9D4C-91D7-B62D5C989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2F281C-672D-B04E-B049-488C59A568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ED390-965C-9C47-9ABC-75433437A048}"/>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8" name="Footer Placeholder 7">
            <a:extLst>
              <a:ext uri="{FF2B5EF4-FFF2-40B4-BE49-F238E27FC236}">
                <a16:creationId xmlns:a16="http://schemas.microsoft.com/office/drawing/2014/main" id="{BD72BAC9-B4B5-0E47-AC8A-7279DB01B4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C67122-DE20-3F41-9870-DF6ECF82C90D}"/>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204439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0605-0EEF-8E44-83A4-64312972B2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EB9E29-261F-4041-BCBF-0A0AAE220420}"/>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4" name="Footer Placeholder 3">
            <a:extLst>
              <a:ext uri="{FF2B5EF4-FFF2-40B4-BE49-F238E27FC236}">
                <a16:creationId xmlns:a16="http://schemas.microsoft.com/office/drawing/2014/main" id="{001D0215-C4E4-0241-9971-A2E1B3BE91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8903D0-72E0-184D-B006-93E72D00D92A}"/>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152993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7410F-CE77-744F-AAA6-89E9081E5BAC}"/>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3" name="Footer Placeholder 2">
            <a:extLst>
              <a:ext uri="{FF2B5EF4-FFF2-40B4-BE49-F238E27FC236}">
                <a16:creationId xmlns:a16="http://schemas.microsoft.com/office/drawing/2014/main" id="{A67903A2-5F9A-B341-91B7-4F4EE623BB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7C954-ACE1-EB4A-AF5B-4AE146E9E84C}"/>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271974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0A891-E1A3-574C-9505-90F5EDDAD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039E0-A496-064B-B81A-D93907BD6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B19FF3-150E-2848-9CB3-F203D4DDD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F508A-E016-5F44-A1CA-7F494CF14EDE}"/>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6" name="Footer Placeholder 5">
            <a:extLst>
              <a:ext uri="{FF2B5EF4-FFF2-40B4-BE49-F238E27FC236}">
                <a16:creationId xmlns:a16="http://schemas.microsoft.com/office/drawing/2014/main" id="{4D587816-C297-EB46-8B5E-B4937D4EE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D0AAB-8FF4-0047-B601-B1CF2A7C1613}"/>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17417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D3FA-AE66-694B-9E6C-628FF3A35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534A56-8BE7-0C4E-A63F-7B3CBE522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4A565A-0EBF-2449-82AC-CA9A12512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D8DD49-A75D-D947-B21E-7481B4D4E8A4}"/>
              </a:ext>
            </a:extLst>
          </p:cNvPr>
          <p:cNvSpPr>
            <a:spLocks noGrp="1"/>
          </p:cNvSpPr>
          <p:nvPr>
            <p:ph type="dt" sz="half" idx="10"/>
          </p:nvPr>
        </p:nvSpPr>
        <p:spPr/>
        <p:txBody>
          <a:bodyPr/>
          <a:lstStyle/>
          <a:p>
            <a:fld id="{8B8543E4-67F2-8B4F-947C-16BD3946E8C9}" type="datetimeFigureOut">
              <a:rPr lang="en-US" smtClean="0"/>
              <a:t>4/9/19</a:t>
            </a:fld>
            <a:endParaRPr lang="en-US"/>
          </a:p>
        </p:txBody>
      </p:sp>
      <p:sp>
        <p:nvSpPr>
          <p:cNvPr id="6" name="Footer Placeholder 5">
            <a:extLst>
              <a:ext uri="{FF2B5EF4-FFF2-40B4-BE49-F238E27FC236}">
                <a16:creationId xmlns:a16="http://schemas.microsoft.com/office/drawing/2014/main" id="{AE839133-4286-D046-81BD-BFD09EC11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4C942C-A0B4-B640-A0AC-BD36EA12A7D2}"/>
              </a:ext>
            </a:extLst>
          </p:cNvPr>
          <p:cNvSpPr>
            <a:spLocks noGrp="1"/>
          </p:cNvSpPr>
          <p:nvPr>
            <p:ph type="sldNum" sz="quarter" idx="12"/>
          </p:nvPr>
        </p:nvSpPr>
        <p:spPr/>
        <p:txBody>
          <a:bodyPr/>
          <a:lstStyle/>
          <a:p>
            <a:fld id="{D7626EB5-86B2-B54C-B062-A3FCF38DD7D5}" type="slidenum">
              <a:rPr lang="en-US" smtClean="0"/>
              <a:t>‹#›</a:t>
            </a:fld>
            <a:endParaRPr lang="en-US"/>
          </a:p>
        </p:txBody>
      </p:sp>
    </p:spTree>
    <p:extLst>
      <p:ext uri="{BB962C8B-B14F-4D97-AF65-F5344CB8AC3E}">
        <p14:creationId xmlns:p14="http://schemas.microsoft.com/office/powerpoint/2010/main" val="369700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992B5-2338-AD45-AF09-42734BDD3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59A566-7250-CE40-A052-ED370B929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5357C-CCAB-9C4B-A02F-63C2F460DE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543E4-67F2-8B4F-947C-16BD3946E8C9}" type="datetimeFigureOut">
              <a:rPr lang="en-US" smtClean="0"/>
              <a:t>4/9/19</a:t>
            </a:fld>
            <a:endParaRPr lang="en-US"/>
          </a:p>
        </p:txBody>
      </p:sp>
      <p:sp>
        <p:nvSpPr>
          <p:cNvPr id="5" name="Footer Placeholder 4">
            <a:extLst>
              <a:ext uri="{FF2B5EF4-FFF2-40B4-BE49-F238E27FC236}">
                <a16:creationId xmlns:a16="http://schemas.microsoft.com/office/drawing/2014/main" id="{BFEFF172-9270-9D49-94BB-A980A65BA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5E7830-2177-DD41-AB3C-7C82D9CF1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26EB5-86B2-B54C-B062-A3FCF38DD7D5}" type="slidenum">
              <a:rPr lang="en-US" smtClean="0"/>
              <a:t>‹#›</a:t>
            </a:fld>
            <a:endParaRPr lang="en-US"/>
          </a:p>
        </p:txBody>
      </p:sp>
    </p:spTree>
    <p:extLst>
      <p:ext uri="{BB962C8B-B14F-4D97-AF65-F5344CB8AC3E}">
        <p14:creationId xmlns:p14="http://schemas.microsoft.com/office/powerpoint/2010/main" val="91761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5584B5-43CE-104A-89E6-DA0F3D1C09AE}"/>
              </a:ext>
            </a:extLst>
          </p:cNvPr>
          <p:cNvSpPr txBox="1"/>
          <p:nvPr/>
        </p:nvSpPr>
        <p:spPr>
          <a:xfrm>
            <a:off x="0" y="1150697"/>
            <a:ext cx="12192000" cy="5700532"/>
          </a:xfrm>
          <a:prstGeom prst="rect">
            <a:avLst/>
          </a:prstGeom>
          <a:solidFill>
            <a:srgbClr val="EDC4EB"/>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5F0A7052-0584-EF4D-BAC3-3BE7A52A43C8}"/>
              </a:ext>
            </a:extLst>
          </p:cNvPr>
          <p:cNvSpPr txBox="1"/>
          <p:nvPr/>
        </p:nvSpPr>
        <p:spPr>
          <a:xfrm>
            <a:off x="0" y="6771"/>
            <a:ext cx="12192000" cy="1150697"/>
          </a:xfrm>
          <a:prstGeom prst="rect">
            <a:avLst/>
          </a:prstGeom>
          <a:solidFill>
            <a:srgbClr val="4F217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02644A28-8F25-2943-BF9A-5BA878BF321B}"/>
              </a:ext>
            </a:extLst>
          </p:cNvPr>
          <p:cNvSpPr txBox="1"/>
          <p:nvPr/>
        </p:nvSpPr>
        <p:spPr>
          <a:xfrm>
            <a:off x="2142755" y="42973"/>
            <a:ext cx="9848617" cy="461665"/>
          </a:xfrm>
          <a:prstGeom prst="rect">
            <a:avLst/>
          </a:prstGeom>
          <a:noFill/>
        </p:spPr>
        <p:txBody>
          <a:bodyPr wrap="square" rtlCol="0">
            <a:spAutoFit/>
          </a:bodyPr>
          <a:lstStyle/>
          <a:p>
            <a:r>
              <a:rPr lang="en-US" sz="2400" b="1" dirty="0">
                <a:solidFill>
                  <a:schemeClr val="bg1"/>
                </a:solidFill>
                <a:latin typeface="Garamond" panose="02020404030301010803" pitchFamily="18" charset="0"/>
              </a:rPr>
              <a:t>The Effects of Adolescent Social Experiences on Adult Romantic Jealousy</a:t>
            </a:r>
          </a:p>
        </p:txBody>
      </p:sp>
      <p:sp>
        <p:nvSpPr>
          <p:cNvPr id="6" name="TextBox 5">
            <a:extLst>
              <a:ext uri="{FF2B5EF4-FFF2-40B4-BE49-F238E27FC236}">
                <a16:creationId xmlns:a16="http://schemas.microsoft.com/office/drawing/2014/main" id="{F5EE82DA-A739-AD42-9691-B272753468BD}"/>
              </a:ext>
            </a:extLst>
          </p:cNvPr>
          <p:cNvSpPr txBox="1"/>
          <p:nvPr/>
        </p:nvSpPr>
        <p:spPr>
          <a:xfrm>
            <a:off x="4818414" y="373642"/>
            <a:ext cx="3618271" cy="861774"/>
          </a:xfrm>
          <a:prstGeom prst="rect">
            <a:avLst/>
          </a:prstGeom>
          <a:noFill/>
        </p:spPr>
        <p:txBody>
          <a:bodyPr wrap="square" rtlCol="0">
            <a:spAutoFit/>
          </a:bodyPr>
          <a:lstStyle/>
          <a:p>
            <a:pPr algn="ctr"/>
            <a:r>
              <a:rPr lang="en-US" sz="1600" dirty="0">
                <a:solidFill>
                  <a:schemeClr val="bg1"/>
                </a:solidFill>
                <a:latin typeface="Garamond" panose="02020404030301010803" pitchFamily="18" charset="0"/>
              </a:rPr>
              <a:t>Jordan Gamache</a:t>
            </a:r>
          </a:p>
          <a:p>
            <a:pPr algn="ctr"/>
            <a:r>
              <a:rPr lang="en-US" sz="1600" dirty="0">
                <a:solidFill>
                  <a:schemeClr val="bg1"/>
                </a:solidFill>
                <a:latin typeface="Garamond" panose="02020404030301010803" pitchFamily="18" charset="0"/>
              </a:rPr>
              <a:t>James Madison University</a:t>
            </a:r>
          </a:p>
          <a:p>
            <a:pPr algn="ctr"/>
            <a:r>
              <a:rPr lang="en-US" sz="1600" dirty="0">
                <a:solidFill>
                  <a:schemeClr val="bg1"/>
                </a:solidFill>
                <a:latin typeface="Garamond" panose="02020404030301010803" pitchFamily="18" charset="0"/>
              </a:rPr>
              <a:t>Faculty Advisor: Dr. David </a:t>
            </a:r>
            <a:r>
              <a:rPr lang="en-US" sz="1600" dirty="0" err="1">
                <a:solidFill>
                  <a:schemeClr val="bg1"/>
                </a:solidFill>
                <a:latin typeface="Garamond" panose="02020404030301010803" pitchFamily="18" charset="0"/>
              </a:rPr>
              <a:t>Szwedo</a:t>
            </a:r>
            <a:endParaRPr lang="en-US" sz="1600" dirty="0">
              <a:solidFill>
                <a:schemeClr val="bg1"/>
              </a:solidFill>
              <a:latin typeface="Garamond" panose="02020404030301010803" pitchFamily="18" charset="0"/>
            </a:endParaRPr>
          </a:p>
        </p:txBody>
      </p:sp>
      <p:sp>
        <p:nvSpPr>
          <p:cNvPr id="7" name="TextBox 6">
            <a:extLst>
              <a:ext uri="{FF2B5EF4-FFF2-40B4-BE49-F238E27FC236}">
                <a16:creationId xmlns:a16="http://schemas.microsoft.com/office/drawing/2014/main" id="{8605FDF9-7F38-284E-97A6-E3AB7BBF8F19}"/>
              </a:ext>
            </a:extLst>
          </p:cNvPr>
          <p:cNvSpPr txBox="1"/>
          <p:nvPr/>
        </p:nvSpPr>
        <p:spPr>
          <a:xfrm>
            <a:off x="58993" y="1204498"/>
            <a:ext cx="4326064" cy="2893100"/>
          </a:xfrm>
          <a:prstGeom prst="rect">
            <a:avLst/>
          </a:prstGeom>
          <a:solidFill>
            <a:schemeClr val="bg1"/>
          </a:solidFill>
          <a:ln w="28575">
            <a:solidFill>
              <a:srgbClr val="4F2171"/>
            </a:solidFill>
          </a:ln>
        </p:spPr>
        <p:txBody>
          <a:bodyPr wrap="square" rtlCol="0">
            <a:spAutoFit/>
          </a:bodyPr>
          <a:lstStyle/>
          <a:p>
            <a:pPr algn="ctr"/>
            <a:r>
              <a:rPr lang="en-US" sz="1200" b="1" dirty="0">
                <a:latin typeface="Garamond" panose="02020404030301010803" pitchFamily="18" charset="0"/>
              </a:rPr>
              <a:t>Introduction</a:t>
            </a:r>
          </a:p>
          <a:p>
            <a:r>
              <a:rPr lang="en-US" sz="1000" b="1" dirty="0">
                <a:latin typeface="Garamond" panose="02020404030301010803" pitchFamily="18" charset="0"/>
              </a:rPr>
              <a:t>Social Acceptance, Rejection Sensitivity, and Jealousy</a:t>
            </a:r>
          </a:p>
          <a:p>
            <a:pPr marL="171450" indent="-171450">
              <a:buFont typeface="Arial" panose="020B0604020202020204" pitchFamily="34" charset="0"/>
              <a:buChar char="•"/>
            </a:pPr>
            <a:r>
              <a:rPr lang="en-US" sz="1000" dirty="0">
                <a:latin typeface="Garamond" panose="02020404030301010803" pitchFamily="18" charset="0"/>
              </a:rPr>
              <a:t>Young teens who are rated as “unpopular” on sociometric scales by their peers experience more social withdrawal, hostility, and negative emotions than their more “popular” peers (McElhaney et al, 2008 ).  </a:t>
            </a:r>
          </a:p>
          <a:p>
            <a:pPr marL="171450" indent="-171450">
              <a:buFont typeface="Arial" panose="020B0604020202020204" pitchFamily="34" charset="0"/>
              <a:buChar char="•"/>
            </a:pPr>
            <a:r>
              <a:rPr lang="en-US" sz="1000" dirty="0">
                <a:latin typeface="Garamond" panose="02020404030301010803" pitchFamily="18" charset="0"/>
              </a:rPr>
              <a:t>Youth who report higher levels of loneliness and rejection sensitivity tend to experience more feelings of threat in their romantic relationships  (</a:t>
            </a:r>
            <a:r>
              <a:rPr lang="en-US" sz="1000" dirty="0" err="1">
                <a:latin typeface="Garamond" panose="02020404030301010803" pitchFamily="18" charset="0"/>
              </a:rPr>
              <a:t>Nowland</a:t>
            </a:r>
            <a:r>
              <a:rPr lang="en-US" sz="1000" dirty="0">
                <a:latin typeface="Garamond" panose="02020404030301010803" pitchFamily="18" charset="0"/>
              </a:rPr>
              <a:t>, Talbot, &amp; </a:t>
            </a:r>
            <a:r>
              <a:rPr lang="en-US" sz="1000" dirty="0" err="1">
                <a:latin typeface="Garamond" panose="02020404030301010803" pitchFamily="18" charset="0"/>
              </a:rPr>
              <a:t>Qualter</a:t>
            </a:r>
            <a:r>
              <a:rPr lang="en-US" sz="1000" dirty="0">
                <a:latin typeface="Garamond" panose="02020404030301010803" pitchFamily="18" charset="0"/>
              </a:rPr>
              <a:t>, 2018).  </a:t>
            </a:r>
          </a:p>
          <a:p>
            <a:r>
              <a:rPr lang="en-US" sz="1000" b="1" dirty="0">
                <a:latin typeface="Garamond" panose="02020404030301010803" pitchFamily="18" charset="0"/>
              </a:rPr>
              <a:t>Residential Moves, Anxiety, and Jealousy</a:t>
            </a:r>
          </a:p>
          <a:p>
            <a:pPr marL="171450" indent="-171450">
              <a:buFont typeface="Arial" panose="020B0604020202020204" pitchFamily="34" charset="0"/>
              <a:buChar char="•"/>
            </a:pPr>
            <a:r>
              <a:rPr lang="en-US" sz="1000" dirty="0">
                <a:latin typeface="Garamond" panose="02020404030301010803" pitchFamily="18" charset="0"/>
              </a:rPr>
              <a:t>Moving during early adolescence predicts difficulty making friends, social distress, and lessened social contact (Scanlon &amp; Devine, 2001). </a:t>
            </a:r>
          </a:p>
          <a:p>
            <a:pPr marL="171450" indent="-171450">
              <a:buFont typeface="Arial" panose="020B0604020202020204" pitchFamily="34" charset="0"/>
              <a:buChar char="•"/>
            </a:pPr>
            <a:r>
              <a:rPr lang="en-US" sz="1000" dirty="0">
                <a:latin typeface="Garamond" panose="02020404030301010803" pitchFamily="18" charset="0"/>
              </a:rPr>
              <a:t>Low-inclusionary status results in anxiety and jealousy in social situations (Leary, 1990)</a:t>
            </a:r>
            <a:r>
              <a:rPr lang="en-US" sz="1000" dirty="0">
                <a:effectLst/>
                <a:latin typeface="Garamond" panose="02020404030301010803" pitchFamily="18" charset="0"/>
              </a:rPr>
              <a:t> </a:t>
            </a:r>
            <a:endParaRPr lang="en-US" sz="1000" dirty="0">
              <a:latin typeface="Garamond" panose="02020404030301010803" pitchFamily="18" charset="0"/>
            </a:endParaRPr>
          </a:p>
          <a:p>
            <a:r>
              <a:rPr lang="en-US" sz="1000" b="1" dirty="0">
                <a:latin typeface="Garamond" panose="02020404030301010803" pitchFamily="18" charset="0"/>
              </a:rPr>
              <a:t>Friend Betrayal, Trust, and Jealousy</a:t>
            </a:r>
          </a:p>
          <a:p>
            <a:pPr marL="171450" indent="-171450">
              <a:buFont typeface="Arial" panose="020B0604020202020204" pitchFamily="34" charset="0"/>
              <a:buChar char="•"/>
            </a:pPr>
            <a:r>
              <a:rPr lang="en-US" sz="1000" dirty="0">
                <a:latin typeface="Garamond" panose="02020404030301010803" pitchFamily="18" charset="0"/>
              </a:rPr>
              <a:t>When friend expectations are not met, it can cause a great deal of emotional stress, resulting in anger, sadness, and revenge goals (</a:t>
            </a:r>
            <a:r>
              <a:rPr lang="en-US" sz="1000" dirty="0" err="1">
                <a:latin typeface="Garamond" panose="02020404030301010803" pitchFamily="18" charset="0"/>
              </a:rPr>
              <a:t>MacEvoy</a:t>
            </a:r>
            <a:r>
              <a:rPr lang="en-US" sz="1000" dirty="0">
                <a:latin typeface="Garamond" panose="02020404030301010803" pitchFamily="18" charset="0"/>
              </a:rPr>
              <a:t> &amp; Asher, 2012).</a:t>
            </a:r>
          </a:p>
          <a:p>
            <a:pPr marL="171450" indent="-171450">
              <a:buFont typeface="Arial" panose="020B0604020202020204" pitchFamily="34" charset="0"/>
              <a:buChar char="•"/>
            </a:pPr>
            <a:r>
              <a:rPr lang="en-US" sz="1000" dirty="0">
                <a:latin typeface="Garamond" panose="02020404030301010803" pitchFamily="18" charset="0"/>
              </a:rPr>
              <a:t>Lack of trust in social relationships can lead to suspicion and feelings of jealousy  (Rodriguez et al, 2017). </a:t>
            </a:r>
          </a:p>
        </p:txBody>
      </p:sp>
      <p:sp>
        <p:nvSpPr>
          <p:cNvPr id="8" name="TextBox 7">
            <a:extLst>
              <a:ext uri="{FF2B5EF4-FFF2-40B4-BE49-F238E27FC236}">
                <a16:creationId xmlns:a16="http://schemas.microsoft.com/office/drawing/2014/main" id="{2CBFDDD0-A320-9048-AE91-F1AA547DA3F3}"/>
              </a:ext>
            </a:extLst>
          </p:cNvPr>
          <p:cNvSpPr txBox="1"/>
          <p:nvPr/>
        </p:nvSpPr>
        <p:spPr>
          <a:xfrm>
            <a:off x="58993" y="4167945"/>
            <a:ext cx="4321618" cy="1661993"/>
          </a:xfrm>
          <a:prstGeom prst="rect">
            <a:avLst/>
          </a:prstGeom>
          <a:solidFill>
            <a:schemeClr val="bg1"/>
          </a:solidFill>
          <a:ln w="28575">
            <a:solidFill>
              <a:srgbClr val="4F2171"/>
            </a:solidFill>
          </a:ln>
        </p:spPr>
        <p:txBody>
          <a:bodyPr wrap="square" rtlCol="0">
            <a:spAutoFit/>
          </a:bodyPr>
          <a:lstStyle/>
          <a:p>
            <a:pPr algn="ctr"/>
            <a:r>
              <a:rPr lang="en-US" sz="1200" b="1" dirty="0">
                <a:latin typeface="Garamond" panose="02020404030301010803" pitchFamily="18" charset="0"/>
              </a:rPr>
              <a:t>Hypotheses</a:t>
            </a:r>
          </a:p>
          <a:p>
            <a:pPr marL="171450" indent="-171450">
              <a:buFont typeface="Arial" panose="020B0604020202020204" pitchFamily="34" charset="0"/>
              <a:buChar char="•"/>
            </a:pPr>
            <a:r>
              <a:rPr lang="en-US" sz="1000" dirty="0">
                <a:latin typeface="Garamond" panose="02020404030301010803" pitchFamily="18" charset="0"/>
              </a:rPr>
              <a:t>Adolescents who are viewed as </a:t>
            </a:r>
            <a:r>
              <a:rPr lang="en-US" sz="1000" b="1" dirty="0">
                <a:latin typeface="Garamond" panose="02020404030301010803" pitchFamily="18" charset="0"/>
              </a:rPr>
              <a:t>unpopular</a:t>
            </a:r>
            <a:r>
              <a:rPr lang="en-US" sz="1000" dirty="0">
                <a:latin typeface="Garamond" panose="02020404030301010803" pitchFamily="18" charset="0"/>
              </a:rPr>
              <a:t> in middle school will report a higher level of </a:t>
            </a:r>
            <a:r>
              <a:rPr lang="en-US" sz="1000" b="1" dirty="0">
                <a:latin typeface="Garamond" panose="02020404030301010803" pitchFamily="18" charset="0"/>
              </a:rPr>
              <a:t>rejection sensitivity</a:t>
            </a:r>
            <a:r>
              <a:rPr lang="en-US" sz="1000" dirty="0">
                <a:latin typeface="Garamond" panose="02020404030301010803" pitchFamily="18" charset="0"/>
              </a:rPr>
              <a:t>, leading to increased </a:t>
            </a:r>
            <a:r>
              <a:rPr lang="en-US" sz="1000" b="1" dirty="0">
                <a:latin typeface="Garamond" panose="02020404030301010803" pitchFamily="18" charset="0"/>
              </a:rPr>
              <a:t>emotional jealousy</a:t>
            </a:r>
            <a:r>
              <a:rPr lang="en-US" sz="1000" dirty="0">
                <a:latin typeface="Garamond" panose="02020404030301010803" pitchFamily="18" charset="0"/>
              </a:rPr>
              <a:t> in future romantic relationships. </a:t>
            </a:r>
          </a:p>
          <a:p>
            <a:pPr marL="171450" indent="-171450">
              <a:buFont typeface="Arial" panose="020B0604020202020204" pitchFamily="34" charset="0"/>
              <a:buChar char="•"/>
            </a:pPr>
            <a:r>
              <a:rPr lang="en-US" sz="1000" dirty="0">
                <a:latin typeface="Garamond" panose="02020404030301010803" pitchFamily="18" charset="0"/>
              </a:rPr>
              <a:t>Adolescents who experience </a:t>
            </a:r>
            <a:r>
              <a:rPr lang="en-US" sz="1000" b="1" dirty="0">
                <a:latin typeface="Garamond" panose="02020404030301010803" pitchFamily="18" charset="0"/>
              </a:rPr>
              <a:t>residential moves</a:t>
            </a:r>
            <a:r>
              <a:rPr lang="en-US" sz="1000" dirty="0">
                <a:latin typeface="Garamond" panose="02020404030301010803" pitchFamily="18" charset="0"/>
              </a:rPr>
              <a:t> in middle school will report higher levels of </a:t>
            </a:r>
            <a:r>
              <a:rPr lang="en-US" sz="1000" b="1" dirty="0">
                <a:latin typeface="Garamond" panose="02020404030301010803" pitchFamily="18" charset="0"/>
              </a:rPr>
              <a:t>general anxiety</a:t>
            </a:r>
            <a:r>
              <a:rPr lang="en-US" sz="1000" dirty="0">
                <a:latin typeface="Garamond" panose="02020404030301010803" pitchFamily="18" charset="0"/>
              </a:rPr>
              <a:t>, leading to increased </a:t>
            </a:r>
            <a:r>
              <a:rPr lang="en-US" sz="1000" b="1" dirty="0">
                <a:latin typeface="Garamond" panose="02020404030301010803" pitchFamily="18" charset="0"/>
              </a:rPr>
              <a:t>cognitive jealousy </a:t>
            </a:r>
            <a:r>
              <a:rPr lang="en-US" sz="1000" dirty="0">
                <a:latin typeface="Garamond" panose="02020404030301010803" pitchFamily="18" charset="0"/>
              </a:rPr>
              <a:t>in future relationships.</a:t>
            </a:r>
          </a:p>
          <a:p>
            <a:pPr marL="171450" indent="-171450">
              <a:buFont typeface="Arial" panose="020B0604020202020204" pitchFamily="34" charset="0"/>
              <a:buChar char="•"/>
            </a:pPr>
            <a:r>
              <a:rPr lang="en-US" sz="1000" dirty="0">
                <a:latin typeface="Garamond" panose="02020404030301010803" pitchFamily="18" charset="0"/>
              </a:rPr>
              <a:t>Adolescents who have experienced </a:t>
            </a:r>
            <a:r>
              <a:rPr lang="en-US" sz="1000" b="1" dirty="0">
                <a:latin typeface="Garamond" panose="02020404030301010803" pitchFamily="18" charset="0"/>
              </a:rPr>
              <a:t>betrayal by a close friend</a:t>
            </a:r>
            <a:r>
              <a:rPr lang="en-US" sz="1000" dirty="0">
                <a:latin typeface="Garamond" panose="02020404030301010803" pitchFamily="18" charset="0"/>
              </a:rPr>
              <a:t> in middle school will struggle with </a:t>
            </a:r>
            <a:r>
              <a:rPr lang="en-US" sz="1000" b="1" dirty="0">
                <a:latin typeface="Garamond" panose="02020404030301010803" pitchFamily="18" charset="0"/>
              </a:rPr>
              <a:t>trust</a:t>
            </a:r>
            <a:r>
              <a:rPr lang="en-US" sz="1000" dirty="0">
                <a:latin typeface="Garamond" panose="02020404030301010803" pitchFamily="18" charset="0"/>
              </a:rPr>
              <a:t> in peer relationships, leading to increased </a:t>
            </a:r>
            <a:r>
              <a:rPr lang="en-US" sz="1000" b="1" dirty="0">
                <a:latin typeface="Garamond" panose="02020404030301010803" pitchFamily="18" charset="0"/>
              </a:rPr>
              <a:t>behavioral jealousy </a:t>
            </a:r>
            <a:r>
              <a:rPr lang="en-US" sz="1000" dirty="0">
                <a:latin typeface="Garamond" panose="02020404030301010803" pitchFamily="18" charset="0"/>
              </a:rPr>
              <a:t>in future romantic relationships.</a:t>
            </a:r>
          </a:p>
        </p:txBody>
      </p:sp>
      <p:sp>
        <p:nvSpPr>
          <p:cNvPr id="9" name="TextBox 8">
            <a:extLst>
              <a:ext uri="{FF2B5EF4-FFF2-40B4-BE49-F238E27FC236}">
                <a16:creationId xmlns:a16="http://schemas.microsoft.com/office/drawing/2014/main" id="{E4740B09-B003-3B44-8221-9E7B529750A3}"/>
              </a:ext>
            </a:extLst>
          </p:cNvPr>
          <p:cNvSpPr txBox="1"/>
          <p:nvPr/>
        </p:nvSpPr>
        <p:spPr>
          <a:xfrm>
            <a:off x="4456521" y="2940461"/>
            <a:ext cx="4444181" cy="3023905"/>
          </a:xfrm>
          <a:prstGeom prst="rect">
            <a:avLst/>
          </a:prstGeom>
          <a:solidFill>
            <a:schemeClr val="bg1"/>
          </a:solidFill>
          <a:ln w="28575">
            <a:solidFill>
              <a:srgbClr val="4F2171"/>
            </a:solidFill>
          </a:ln>
        </p:spPr>
        <p:txBody>
          <a:bodyPr wrap="square" rtlCol="0">
            <a:spAutoFit/>
          </a:bodyPr>
          <a:lstStyle/>
          <a:p>
            <a:pPr algn="ctr"/>
            <a:r>
              <a:rPr lang="en-US" sz="1200" b="1" dirty="0">
                <a:latin typeface="Garamond" panose="02020404030301010803" pitchFamily="18" charset="0"/>
              </a:rPr>
              <a:t>Measures</a:t>
            </a:r>
          </a:p>
          <a:p>
            <a:r>
              <a:rPr lang="en-US" sz="1050" b="1" dirty="0">
                <a:latin typeface="Garamond" panose="02020404030301010803" pitchFamily="18" charset="0"/>
              </a:rPr>
              <a:t>Social Acceptance (age 13): </a:t>
            </a:r>
            <a:r>
              <a:rPr lang="en-US" sz="1050" dirty="0">
                <a:latin typeface="Garamond" panose="02020404030301010803" pitchFamily="18" charset="0"/>
              </a:rPr>
              <a:t>Assessed using the social acceptance subscale of the Self-Perception profile for children, a self-report through responses on a 4-point Likert scale</a:t>
            </a:r>
            <a:endParaRPr lang="en-US" sz="1050" b="1" dirty="0">
              <a:latin typeface="Garamond" panose="02020404030301010803" pitchFamily="18" charset="0"/>
            </a:endParaRPr>
          </a:p>
          <a:p>
            <a:r>
              <a:rPr lang="en-US" sz="1050" b="1" dirty="0">
                <a:latin typeface="Garamond" panose="02020404030301010803" pitchFamily="18" charset="0"/>
              </a:rPr>
              <a:t>Residential Moves (age 13): </a:t>
            </a:r>
            <a:r>
              <a:rPr lang="en-US" sz="1050" dirty="0">
                <a:latin typeface="Garamond" panose="02020404030301010803" pitchFamily="18" charset="0"/>
              </a:rPr>
              <a:t>Assessed using the Residential Moves Questionnaire, a self-reported list of the number of moves from age 5</a:t>
            </a:r>
            <a:endParaRPr lang="en-US" sz="1050" b="1" dirty="0">
              <a:latin typeface="Garamond" panose="02020404030301010803" pitchFamily="18" charset="0"/>
            </a:endParaRPr>
          </a:p>
          <a:p>
            <a:r>
              <a:rPr lang="en-US" sz="1050" b="1" dirty="0">
                <a:latin typeface="Garamond" panose="02020404030301010803" pitchFamily="18" charset="0"/>
              </a:rPr>
              <a:t>Friend Betrayal (age 13): </a:t>
            </a:r>
            <a:r>
              <a:rPr lang="en-US" sz="1050" dirty="0">
                <a:latin typeface="Garamond" panose="02020404030301010803" pitchFamily="18" charset="0"/>
              </a:rPr>
              <a:t>Assessed using the conflict and betrayal subscale of the Friendship Quality Questionnaire, a self-report through responses on a 5-point Likert scale</a:t>
            </a:r>
            <a:endParaRPr lang="en-US" sz="1050" b="1" dirty="0">
              <a:latin typeface="Garamond" panose="02020404030301010803" pitchFamily="18" charset="0"/>
            </a:endParaRPr>
          </a:p>
          <a:p>
            <a:r>
              <a:rPr lang="en-US" sz="1050" b="1" dirty="0">
                <a:latin typeface="Garamond" panose="02020404030301010803" pitchFamily="18" charset="0"/>
              </a:rPr>
              <a:t>Rejection Sensitivity (age 16-17): </a:t>
            </a:r>
            <a:r>
              <a:rPr lang="en-US" sz="1050" dirty="0">
                <a:latin typeface="Garamond" panose="02020404030301010803" pitchFamily="18" charset="0"/>
              </a:rPr>
              <a:t>Assessed using the Rejection Sensitivity Questionnaire, a self- report using responses to fictitious social situations on a 6-point Likert scale</a:t>
            </a:r>
            <a:endParaRPr lang="en-US" sz="1050" b="1" dirty="0">
              <a:latin typeface="Garamond" panose="02020404030301010803" pitchFamily="18" charset="0"/>
            </a:endParaRPr>
          </a:p>
          <a:p>
            <a:r>
              <a:rPr lang="en-US" sz="1050" b="1" dirty="0">
                <a:latin typeface="Garamond" panose="02020404030301010803" pitchFamily="18" charset="0"/>
              </a:rPr>
              <a:t>Anxiety (age 16-17): </a:t>
            </a:r>
            <a:r>
              <a:rPr lang="en-US" sz="1050" dirty="0">
                <a:latin typeface="Garamond" panose="02020404030301010803" pitchFamily="18" charset="0"/>
              </a:rPr>
              <a:t>Assessed using the Beck Anxiety Inventory, a self-report of anxiety-related symptoms on a 4-point Likert scale</a:t>
            </a:r>
            <a:endParaRPr lang="en-US" sz="1050" b="1" dirty="0">
              <a:latin typeface="Garamond" panose="02020404030301010803" pitchFamily="18" charset="0"/>
            </a:endParaRPr>
          </a:p>
          <a:p>
            <a:r>
              <a:rPr lang="en-US" sz="1050" b="1" dirty="0">
                <a:latin typeface="Garamond" panose="02020404030301010803" pitchFamily="18" charset="0"/>
              </a:rPr>
              <a:t>Trust (age 16-17): </a:t>
            </a:r>
            <a:r>
              <a:rPr lang="en-US" sz="1050" dirty="0">
                <a:latin typeface="Garamond" panose="02020404030301010803" pitchFamily="18" charset="0"/>
              </a:rPr>
              <a:t>Assessed using the trust subscale of the Inventory of Parent and Peer Attachment, a self-report regarding their relationship with a close peer</a:t>
            </a:r>
            <a:endParaRPr lang="en-US" sz="1050" b="1" dirty="0">
              <a:latin typeface="Garamond" panose="02020404030301010803" pitchFamily="18" charset="0"/>
            </a:endParaRPr>
          </a:p>
          <a:p>
            <a:r>
              <a:rPr lang="en-US" sz="1050" b="1" dirty="0">
                <a:latin typeface="Garamond" panose="02020404030301010803" pitchFamily="18" charset="0"/>
              </a:rPr>
              <a:t>Jealousy (age 20-28): </a:t>
            </a:r>
            <a:r>
              <a:rPr lang="en-US" sz="1050" dirty="0">
                <a:latin typeface="Garamond" panose="02020404030301010803" pitchFamily="18" charset="0"/>
              </a:rPr>
              <a:t>Assessed using the Multidimensional Jealousy Scale, a 24-question self-report regarding jealous feelings toward the romantic partner</a:t>
            </a:r>
            <a:r>
              <a:rPr lang="en-US" sz="1200" b="1" dirty="0">
                <a:latin typeface="Garamond" panose="02020404030301010803" pitchFamily="18" charset="0"/>
              </a:rPr>
              <a:t>.</a:t>
            </a:r>
            <a:endParaRPr lang="en-US" sz="1050" b="1" dirty="0">
              <a:latin typeface="Garamond" panose="02020404030301010803" pitchFamily="18" charset="0"/>
            </a:endParaRPr>
          </a:p>
        </p:txBody>
      </p:sp>
      <p:sp>
        <p:nvSpPr>
          <p:cNvPr id="11" name="TextBox 10">
            <a:extLst>
              <a:ext uri="{FF2B5EF4-FFF2-40B4-BE49-F238E27FC236}">
                <a16:creationId xmlns:a16="http://schemas.microsoft.com/office/drawing/2014/main" id="{C8367CA2-C5A1-1E4F-ABD8-137164BD8D7E}"/>
              </a:ext>
            </a:extLst>
          </p:cNvPr>
          <p:cNvSpPr txBox="1"/>
          <p:nvPr/>
        </p:nvSpPr>
        <p:spPr>
          <a:xfrm>
            <a:off x="58993" y="5874921"/>
            <a:ext cx="4321618" cy="892552"/>
          </a:xfrm>
          <a:prstGeom prst="rect">
            <a:avLst/>
          </a:prstGeom>
          <a:solidFill>
            <a:schemeClr val="bg1"/>
          </a:solidFill>
          <a:ln w="28575">
            <a:solidFill>
              <a:srgbClr val="4F2171"/>
            </a:solidFill>
          </a:ln>
        </p:spPr>
        <p:txBody>
          <a:bodyPr wrap="square" rtlCol="0">
            <a:spAutoFit/>
          </a:bodyPr>
          <a:lstStyle/>
          <a:p>
            <a:pPr algn="ctr"/>
            <a:r>
              <a:rPr lang="en-US" sz="1200" b="1" dirty="0">
                <a:latin typeface="Garamond" panose="02020404030301010803" pitchFamily="18" charset="0"/>
              </a:rPr>
              <a:t>Methods</a:t>
            </a:r>
          </a:p>
          <a:p>
            <a:r>
              <a:rPr lang="en-US" sz="1000" dirty="0">
                <a:latin typeface="Garamond" panose="02020404030301010803" pitchFamily="18" charset="0"/>
              </a:rPr>
              <a:t>Participants: 184 youth</a:t>
            </a:r>
          </a:p>
          <a:p>
            <a:pPr marL="171450" indent="-171450">
              <a:buFont typeface="Lucida Grande" panose="020B0600040502020204" pitchFamily="34" charset="0"/>
              <a:buChar char="→"/>
            </a:pPr>
            <a:r>
              <a:rPr lang="en-US" sz="1000" dirty="0">
                <a:latin typeface="Garamond" panose="02020404030301010803" pitchFamily="18" charset="0"/>
              </a:rPr>
              <a:t>98 female</a:t>
            </a:r>
          </a:p>
          <a:p>
            <a:pPr marL="171450" indent="-171450">
              <a:buFont typeface="Lucida Grande" panose="020B0600040502020204" pitchFamily="34" charset="0"/>
              <a:buChar char="→"/>
            </a:pPr>
            <a:r>
              <a:rPr lang="en-US" sz="1000" dirty="0">
                <a:latin typeface="Garamond" panose="02020404030301010803" pitchFamily="18" charset="0"/>
              </a:rPr>
              <a:t>107 Caucasian, 53 African American, 24 Mixed/Other</a:t>
            </a:r>
          </a:p>
          <a:p>
            <a:pPr marL="171450" indent="-171450">
              <a:buFont typeface="Lucida Grande" panose="020B0600040502020204" pitchFamily="34" charset="0"/>
              <a:buChar char="→"/>
            </a:pPr>
            <a:r>
              <a:rPr lang="en-US" sz="1000" dirty="0">
                <a:latin typeface="Garamond" panose="02020404030301010803" pitchFamily="18" charset="0"/>
              </a:rPr>
              <a:t>Median income $40,000-$59,000</a:t>
            </a:r>
          </a:p>
        </p:txBody>
      </p:sp>
      <p:sp>
        <p:nvSpPr>
          <p:cNvPr id="12" name="TextBox 11">
            <a:extLst>
              <a:ext uri="{FF2B5EF4-FFF2-40B4-BE49-F238E27FC236}">
                <a16:creationId xmlns:a16="http://schemas.microsoft.com/office/drawing/2014/main" id="{179EAE02-81F2-BC4E-AB66-73D8168BFA3F}"/>
              </a:ext>
            </a:extLst>
          </p:cNvPr>
          <p:cNvSpPr txBox="1"/>
          <p:nvPr/>
        </p:nvSpPr>
        <p:spPr>
          <a:xfrm>
            <a:off x="4469100" y="6005726"/>
            <a:ext cx="4444181" cy="761747"/>
          </a:xfrm>
          <a:prstGeom prst="rect">
            <a:avLst/>
          </a:prstGeom>
          <a:solidFill>
            <a:schemeClr val="bg1"/>
          </a:solidFill>
          <a:ln w="28575">
            <a:solidFill>
              <a:srgbClr val="4F2171"/>
            </a:solidFill>
          </a:ln>
        </p:spPr>
        <p:txBody>
          <a:bodyPr wrap="square" rtlCol="0">
            <a:spAutoFit/>
          </a:bodyPr>
          <a:lstStyle/>
          <a:p>
            <a:pPr algn="ctr"/>
            <a:r>
              <a:rPr lang="en-US" sz="1200" b="1" dirty="0">
                <a:latin typeface="Garamond" panose="02020404030301010803" pitchFamily="18" charset="0"/>
              </a:rPr>
              <a:t>Results</a:t>
            </a:r>
          </a:p>
          <a:p>
            <a:r>
              <a:rPr lang="en-US" sz="1050" dirty="0">
                <a:latin typeface="Garamond" panose="02020404030301010803" pitchFamily="18" charset="0"/>
              </a:rPr>
              <a:t>A number of significant correlations were found between adolescent social factors and later life romantic jealousy. Correlations between variables are presented in Tables 1 and 2.</a:t>
            </a:r>
            <a:endParaRPr lang="en-US" dirty="0"/>
          </a:p>
        </p:txBody>
      </p:sp>
      <p:sp>
        <p:nvSpPr>
          <p:cNvPr id="13" name="TextBox 12">
            <a:extLst>
              <a:ext uri="{FF2B5EF4-FFF2-40B4-BE49-F238E27FC236}">
                <a16:creationId xmlns:a16="http://schemas.microsoft.com/office/drawing/2014/main" id="{0ACE636E-F850-CD49-9307-9805BDE16AB8}"/>
              </a:ext>
            </a:extLst>
          </p:cNvPr>
          <p:cNvSpPr txBox="1"/>
          <p:nvPr/>
        </p:nvSpPr>
        <p:spPr>
          <a:xfrm>
            <a:off x="8959696" y="4713064"/>
            <a:ext cx="3185888" cy="2054409"/>
          </a:xfrm>
          <a:prstGeom prst="rect">
            <a:avLst/>
          </a:prstGeom>
          <a:solidFill>
            <a:schemeClr val="bg1"/>
          </a:solidFill>
          <a:ln w="28575">
            <a:solidFill>
              <a:srgbClr val="4F2171"/>
            </a:solidFill>
          </a:ln>
        </p:spPr>
        <p:txBody>
          <a:bodyPr wrap="square" rtlCol="0">
            <a:spAutoFit/>
          </a:bodyPr>
          <a:lstStyle/>
          <a:p>
            <a:pPr algn="ctr"/>
            <a:r>
              <a:rPr lang="en-US" sz="1200" b="1" dirty="0">
                <a:latin typeface="Garamond" panose="02020404030301010803" pitchFamily="18" charset="0"/>
              </a:rPr>
              <a:t>Discussion</a:t>
            </a:r>
          </a:p>
          <a:p>
            <a:pPr marL="171450" indent="-171450">
              <a:buFont typeface="Arial" panose="020B0604020202020204" pitchFamily="34" charset="0"/>
              <a:buChar char="•"/>
            </a:pPr>
            <a:r>
              <a:rPr lang="en-US" sz="1050" dirty="0">
                <a:latin typeface="Garamond" panose="02020404030301010803" pitchFamily="18" charset="0"/>
              </a:rPr>
              <a:t>These results were largely maintained when controlling for gender and income in regression analyses.</a:t>
            </a:r>
          </a:p>
          <a:p>
            <a:pPr marL="171450" indent="-171450">
              <a:buFont typeface="Arial" panose="020B0604020202020204" pitchFamily="34" charset="0"/>
              <a:buChar char="•"/>
            </a:pPr>
            <a:r>
              <a:rPr lang="en-US" sz="1050" dirty="0">
                <a:latin typeface="Garamond" panose="02020404030301010803" pitchFamily="18" charset="0"/>
              </a:rPr>
              <a:t>Unpopularity and residential moves may be similar mental and emotional experiences because of their correlation with anxiety and cognitive jealousy.</a:t>
            </a:r>
          </a:p>
          <a:p>
            <a:pPr marL="171450" indent="-171450">
              <a:buFont typeface="Arial" panose="020B0604020202020204" pitchFamily="34" charset="0"/>
              <a:buChar char="•"/>
            </a:pPr>
            <a:r>
              <a:rPr lang="en-US" sz="1050" dirty="0">
                <a:latin typeface="Garamond" panose="02020404030301010803" pitchFamily="18" charset="0"/>
              </a:rPr>
              <a:t>Friend betrayal is correlated with all dimensions of jealousy, suggesting </a:t>
            </a:r>
            <a:r>
              <a:rPr lang="en-US" sz="1050">
                <a:latin typeface="Garamond" panose="02020404030301010803" pitchFamily="18" charset="0"/>
              </a:rPr>
              <a:t>its strong </a:t>
            </a:r>
            <a:r>
              <a:rPr lang="en-US" sz="1050" dirty="0">
                <a:latin typeface="Garamond" panose="02020404030301010803" pitchFamily="18" charset="0"/>
              </a:rPr>
              <a:t>emotional effect.</a:t>
            </a:r>
          </a:p>
          <a:p>
            <a:pPr marL="171450" indent="-171450">
              <a:buFont typeface="Arial" panose="020B0604020202020204" pitchFamily="34" charset="0"/>
              <a:buChar char="•"/>
            </a:pPr>
            <a:r>
              <a:rPr lang="en-US" sz="1050" dirty="0">
                <a:latin typeface="Garamond" panose="02020404030301010803" pitchFamily="18" charset="0"/>
              </a:rPr>
              <a:t>These results demonstrate the importance of considering multiple early social factors across adolescence for understanding the development of jealousy in early adulthood.</a:t>
            </a:r>
          </a:p>
        </p:txBody>
      </p:sp>
      <p:sp>
        <p:nvSpPr>
          <p:cNvPr id="19" name="TextBox 18">
            <a:extLst>
              <a:ext uri="{FF2B5EF4-FFF2-40B4-BE49-F238E27FC236}">
                <a16:creationId xmlns:a16="http://schemas.microsoft.com/office/drawing/2014/main" id="{17C310D4-ACAD-6149-B3DB-59EC669714D2}"/>
              </a:ext>
            </a:extLst>
          </p:cNvPr>
          <p:cNvSpPr txBox="1"/>
          <p:nvPr/>
        </p:nvSpPr>
        <p:spPr>
          <a:xfrm>
            <a:off x="12250994" y="2399071"/>
            <a:ext cx="184731" cy="369332"/>
          </a:xfrm>
          <a:prstGeom prst="rect">
            <a:avLst/>
          </a:prstGeom>
          <a:noFill/>
        </p:spPr>
        <p:txBody>
          <a:bodyPr wrap="none" rtlCol="0">
            <a:spAutoFit/>
          </a:bodyPr>
          <a:lstStyle/>
          <a:p>
            <a:endParaRPr lang="en-US" dirty="0"/>
          </a:p>
        </p:txBody>
      </p:sp>
      <p:sp>
        <p:nvSpPr>
          <p:cNvPr id="22" name="Rounded Rectangle 21">
            <a:extLst>
              <a:ext uri="{FF2B5EF4-FFF2-40B4-BE49-F238E27FC236}">
                <a16:creationId xmlns:a16="http://schemas.microsoft.com/office/drawing/2014/main" id="{6ED4970D-D614-A542-81D7-53FAF4508854}"/>
              </a:ext>
            </a:extLst>
          </p:cNvPr>
          <p:cNvSpPr/>
          <p:nvPr/>
        </p:nvSpPr>
        <p:spPr>
          <a:xfrm>
            <a:off x="4444050" y="2434027"/>
            <a:ext cx="1169562"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7914BD24-77E9-EB4A-BE05-BD0ED473DF4F}"/>
              </a:ext>
            </a:extLst>
          </p:cNvPr>
          <p:cNvSpPr/>
          <p:nvPr/>
        </p:nvSpPr>
        <p:spPr>
          <a:xfrm>
            <a:off x="4442746" y="1812206"/>
            <a:ext cx="1169562"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A7436563-2CB6-6441-8047-F8BFC8D62E77}"/>
              </a:ext>
            </a:extLst>
          </p:cNvPr>
          <p:cNvSpPr/>
          <p:nvPr/>
        </p:nvSpPr>
        <p:spPr>
          <a:xfrm>
            <a:off x="4440283" y="1220856"/>
            <a:ext cx="1169563"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91AA3ED8-D490-9445-9A17-5D441C1E7D6C}"/>
              </a:ext>
            </a:extLst>
          </p:cNvPr>
          <p:cNvSpPr/>
          <p:nvPr/>
        </p:nvSpPr>
        <p:spPr>
          <a:xfrm>
            <a:off x="6039009" y="1215285"/>
            <a:ext cx="1169562"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FE0D6162-031B-C744-AAC3-FCA215A17EED}"/>
              </a:ext>
            </a:extLst>
          </p:cNvPr>
          <p:cNvSpPr/>
          <p:nvPr/>
        </p:nvSpPr>
        <p:spPr>
          <a:xfrm>
            <a:off x="6039009" y="1807823"/>
            <a:ext cx="1169562"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906B1192-1F94-5242-8F14-E26F3CB76C49}"/>
              </a:ext>
            </a:extLst>
          </p:cNvPr>
          <p:cNvSpPr/>
          <p:nvPr/>
        </p:nvSpPr>
        <p:spPr>
          <a:xfrm>
            <a:off x="6039009" y="2439644"/>
            <a:ext cx="1169562"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F88409FB-46A0-E344-B958-A985E2BF3FFE}"/>
              </a:ext>
            </a:extLst>
          </p:cNvPr>
          <p:cNvSpPr/>
          <p:nvPr/>
        </p:nvSpPr>
        <p:spPr>
          <a:xfrm>
            <a:off x="7645252" y="1215285"/>
            <a:ext cx="1169562"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a:extLst>
              <a:ext uri="{FF2B5EF4-FFF2-40B4-BE49-F238E27FC236}">
                <a16:creationId xmlns:a16="http://schemas.microsoft.com/office/drawing/2014/main" id="{C3DAD496-6652-CB47-9D9F-DF696BCEF89F}"/>
              </a:ext>
            </a:extLst>
          </p:cNvPr>
          <p:cNvSpPr/>
          <p:nvPr/>
        </p:nvSpPr>
        <p:spPr>
          <a:xfrm>
            <a:off x="7637735" y="1812205"/>
            <a:ext cx="1169562"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Vv</a:t>
            </a:r>
            <a:endParaRPr lang="en-US" dirty="0"/>
          </a:p>
        </p:txBody>
      </p:sp>
      <p:sp>
        <p:nvSpPr>
          <p:cNvPr id="36" name="Rounded Rectangle 35">
            <a:extLst>
              <a:ext uri="{FF2B5EF4-FFF2-40B4-BE49-F238E27FC236}">
                <a16:creationId xmlns:a16="http://schemas.microsoft.com/office/drawing/2014/main" id="{533DFA6C-DF28-1242-8FED-8922F20EAC83}"/>
              </a:ext>
            </a:extLst>
          </p:cNvPr>
          <p:cNvSpPr/>
          <p:nvPr/>
        </p:nvSpPr>
        <p:spPr>
          <a:xfrm>
            <a:off x="7649011" y="2444027"/>
            <a:ext cx="1169562" cy="475075"/>
          </a:xfrm>
          <a:prstGeom prst="roundRect">
            <a:avLst/>
          </a:prstGeom>
          <a:solidFill>
            <a:schemeClr val="bg1"/>
          </a:solidFill>
          <a:ln>
            <a:solidFill>
              <a:srgbClr val="4F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1E42D598-ABB0-CE4C-A468-4D8396F4D5FE}"/>
              </a:ext>
            </a:extLst>
          </p:cNvPr>
          <p:cNvCxnSpPr/>
          <p:nvPr/>
        </p:nvCxnSpPr>
        <p:spPr>
          <a:xfrm>
            <a:off x="5609846" y="1442693"/>
            <a:ext cx="429163" cy="0"/>
          </a:xfrm>
          <a:prstGeom prst="straightConnector1">
            <a:avLst/>
          </a:prstGeom>
          <a:ln>
            <a:solidFill>
              <a:srgbClr val="4F217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B50FE9-1BC7-BD4A-973B-3A8A37052B4D}"/>
              </a:ext>
            </a:extLst>
          </p:cNvPr>
          <p:cNvCxnSpPr/>
          <p:nvPr/>
        </p:nvCxnSpPr>
        <p:spPr>
          <a:xfrm>
            <a:off x="5609846" y="2045360"/>
            <a:ext cx="429163" cy="0"/>
          </a:xfrm>
          <a:prstGeom prst="straightConnector1">
            <a:avLst/>
          </a:prstGeom>
          <a:ln>
            <a:solidFill>
              <a:srgbClr val="4F217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6E58F8E-ABE1-FB44-B3C1-F01172BA121B}"/>
              </a:ext>
            </a:extLst>
          </p:cNvPr>
          <p:cNvCxnSpPr/>
          <p:nvPr/>
        </p:nvCxnSpPr>
        <p:spPr>
          <a:xfrm>
            <a:off x="5609846" y="2668445"/>
            <a:ext cx="429163" cy="0"/>
          </a:xfrm>
          <a:prstGeom prst="straightConnector1">
            <a:avLst/>
          </a:prstGeom>
          <a:ln>
            <a:solidFill>
              <a:srgbClr val="4F217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EAEE60C-9BCD-E44E-87CE-5519E0CFA602}"/>
              </a:ext>
            </a:extLst>
          </p:cNvPr>
          <p:cNvCxnSpPr/>
          <p:nvPr/>
        </p:nvCxnSpPr>
        <p:spPr>
          <a:xfrm>
            <a:off x="7219848" y="1431207"/>
            <a:ext cx="429163" cy="0"/>
          </a:xfrm>
          <a:prstGeom prst="straightConnector1">
            <a:avLst/>
          </a:prstGeom>
          <a:ln>
            <a:solidFill>
              <a:srgbClr val="4F217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38AA2F7-02D2-4E44-97FB-791B87D325A9}"/>
              </a:ext>
            </a:extLst>
          </p:cNvPr>
          <p:cNvCxnSpPr/>
          <p:nvPr/>
        </p:nvCxnSpPr>
        <p:spPr>
          <a:xfrm>
            <a:off x="7208571" y="2045360"/>
            <a:ext cx="429163" cy="0"/>
          </a:xfrm>
          <a:prstGeom prst="straightConnector1">
            <a:avLst/>
          </a:prstGeom>
          <a:ln>
            <a:solidFill>
              <a:srgbClr val="4F217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CB798D8-9F87-B947-90D8-84F4D5BFCD0B}"/>
              </a:ext>
            </a:extLst>
          </p:cNvPr>
          <p:cNvCxnSpPr/>
          <p:nvPr/>
        </p:nvCxnSpPr>
        <p:spPr>
          <a:xfrm>
            <a:off x="7219848" y="2687685"/>
            <a:ext cx="429163" cy="0"/>
          </a:xfrm>
          <a:prstGeom prst="straightConnector1">
            <a:avLst/>
          </a:prstGeom>
          <a:ln>
            <a:solidFill>
              <a:srgbClr val="4F217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F242446-4A99-8E47-8854-65B9313031CE}"/>
              </a:ext>
            </a:extLst>
          </p:cNvPr>
          <p:cNvSpPr txBox="1"/>
          <p:nvPr/>
        </p:nvSpPr>
        <p:spPr>
          <a:xfrm>
            <a:off x="4535493" y="1261592"/>
            <a:ext cx="922351" cy="377026"/>
          </a:xfrm>
          <a:prstGeom prst="rect">
            <a:avLst/>
          </a:prstGeom>
          <a:noFill/>
        </p:spPr>
        <p:txBody>
          <a:bodyPr wrap="square" rtlCol="0">
            <a:spAutoFit/>
          </a:bodyPr>
          <a:lstStyle/>
          <a:p>
            <a:pPr algn="ctr"/>
            <a:r>
              <a:rPr lang="en-US" sz="1050" dirty="0">
                <a:latin typeface="Garamond" panose="02020404030301010803" pitchFamily="18" charset="0"/>
              </a:rPr>
              <a:t>Unpopularity</a:t>
            </a:r>
          </a:p>
          <a:p>
            <a:pPr algn="ctr"/>
            <a:r>
              <a:rPr lang="en-US" sz="800" dirty="0">
                <a:latin typeface="Garamond" panose="02020404030301010803" pitchFamily="18" charset="0"/>
              </a:rPr>
              <a:t>Age 13</a:t>
            </a:r>
          </a:p>
        </p:txBody>
      </p:sp>
      <p:sp>
        <p:nvSpPr>
          <p:cNvPr id="43" name="TextBox 42">
            <a:extLst>
              <a:ext uri="{FF2B5EF4-FFF2-40B4-BE49-F238E27FC236}">
                <a16:creationId xmlns:a16="http://schemas.microsoft.com/office/drawing/2014/main" id="{60166D5A-2D0C-0D41-9EAC-D93B2B1BC64D}"/>
              </a:ext>
            </a:extLst>
          </p:cNvPr>
          <p:cNvSpPr txBox="1"/>
          <p:nvPr/>
        </p:nvSpPr>
        <p:spPr>
          <a:xfrm>
            <a:off x="4432825" y="1870958"/>
            <a:ext cx="1138120" cy="377026"/>
          </a:xfrm>
          <a:prstGeom prst="rect">
            <a:avLst/>
          </a:prstGeom>
          <a:noFill/>
        </p:spPr>
        <p:txBody>
          <a:bodyPr wrap="square" rtlCol="0">
            <a:spAutoFit/>
          </a:bodyPr>
          <a:lstStyle/>
          <a:p>
            <a:pPr algn="ctr"/>
            <a:r>
              <a:rPr lang="en-US" sz="1050" dirty="0">
                <a:latin typeface="Garamond" panose="02020404030301010803" pitchFamily="18" charset="0"/>
              </a:rPr>
              <a:t>Residential Moves</a:t>
            </a:r>
          </a:p>
          <a:p>
            <a:pPr algn="ctr"/>
            <a:r>
              <a:rPr lang="en-US" sz="800" dirty="0">
                <a:latin typeface="Garamond" panose="02020404030301010803" pitchFamily="18" charset="0"/>
              </a:rPr>
              <a:t>Age 13</a:t>
            </a:r>
          </a:p>
        </p:txBody>
      </p:sp>
      <p:sp>
        <p:nvSpPr>
          <p:cNvPr id="44" name="TextBox 43">
            <a:extLst>
              <a:ext uri="{FF2B5EF4-FFF2-40B4-BE49-F238E27FC236}">
                <a16:creationId xmlns:a16="http://schemas.microsoft.com/office/drawing/2014/main" id="{6ABD4931-6A9C-394F-B968-727A56FA51E5}"/>
              </a:ext>
            </a:extLst>
          </p:cNvPr>
          <p:cNvSpPr txBox="1"/>
          <p:nvPr/>
        </p:nvSpPr>
        <p:spPr>
          <a:xfrm>
            <a:off x="4494693" y="2493044"/>
            <a:ext cx="1063467" cy="377026"/>
          </a:xfrm>
          <a:prstGeom prst="rect">
            <a:avLst/>
          </a:prstGeom>
          <a:noFill/>
        </p:spPr>
        <p:txBody>
          <a:bodyPr wrap="square" rtlCol="0">
            <a:spAutoFit/>
          </a:bodyPr>
          <a:lstStyle/>
          <a:p>
            <a:pPr algn="ctr"/>
            <a:r>
              <a:rPr lang="en-US" sz="1050" dirty="0">
                <a:latin typeface="Garamond" panose="02020404030301010803" pitchFamily="18" charset="0"/>
              </a:rPr>
              <a:t>Friend Betrayal</a:t>
            </a:r>
          </a:p>
          <a:p>
            <a:pPr algn="ctr"/>
            <a:r>
              <a:rPr lang="en-US" sz="800" dirty="0">
                <a:latin typeface="Garamond" panose="02020404030301010803" pitchFamily="18" charset="0"/>
              </a:rPr>
              <a:t>Age 13</a:t>
            </a:r>
          </a:p>
        </p:txBody>
      </p:sp>
      <p:sp>
        <p:nvSpPr>
          <p:cNvPr id="45" name="TextBox 44">
            <a:extLst>
              <a:ext uri="{FF2B5EF4-FFF2-40B4-BE49-F238E27FC236}">
                <a16:creationId xmlns:a16="http://schemas.microsoft.com/office/drawing/2014/main" id="{BD5C0B61-A111-0A42-B8F4-D295B0266091}"/>
              </a:ext>
            </a:extLst>
          </p:cNvPr>
          <p:cNvSpPr txBox="1"/>
          <p:nvPr/>
        </p:nvSpPr>
        <p:spPr>
          <a:xfrm>
            <a:off x="5968728" y="1268626"/>
            <a:ext cx="1325165" cy="377026"/>
          </a:xfrm>
          <a:prstGeom prst="rect">
            <a:avLst/>
          </a:prstGeom>
          <a:noFill/>
        </p:spPr>
        <p:txBody>
          <a:bodyPr wrap="square" rtlCol="0">
            <a:spAutoFit/>
          </a:bodyPr>
          <a:lstStyle/>
          <a:p>
            <a:pPr algn="ctr"/>
            <a:r>
              <a:rPr lang="en-US" sz="1050" dirty="0">
                <a:latin typeface="Garamond" panose="02020404030301010803" pitchFamily="18" charset="0"/>
              </a:rPr>
              <a:t>Rejection Sensitivity</a:t>
            </a:r>
          </a:p>
          <a:p>
            <a:pPr algn="ctr"/>
            <a:r>
              <a:rPr lang="en-US" sz="800" dirty="0">
                <a:latin typeface="Garamond" panose="02020404030301010803" pitchFamily="18" charset="0"/>
              </a:rPr>
              <a:t>Ages 16-17</a:t>
            </a:r>
          </a:p>
        </p:txBody>
      </p:sp>
      <p:sp>
        <p:nvSpPr>
          <p:cNvPr id="46" name="TextBox 45">
            <a:extLst>
              <a:ext uri="{FF2B5EF4-FFF2-40B4-BE49-F238E27FC236}">
                <a16:creationId xmlns:a16="http://schemas.microsoft.com/office/drawing/2014/main" id="{A7F256CB-ADED-514A-A193-50E7FAA0027C}"/>
              </a:ext>
            </a:extLst>
          </p:cNvPr>
          <p:cNvSpPr txBox="1"/>
          <p:nvPr/>
        </p:nvSpPr>
        <p:spPr>
          <a:xfrm>
            <a:off x="6128210" y="1847106"/>
            <a:ext cx="922351" cy="377026"/>
          </a:xfrm>
          <a:prstGeom prst="rect">
            <a:avLst/>
          </a:prstGeom>
          <a:noFill/>
        </p:spPr>
        <p:txBody>
          <a:bodyPr wrap="square" rtlCol="0">
            <a:spAutoFit/>
          </a:bodyPr>
          <a:lstStyle/>
          <a:p>
            <a:pPr algn="ctr"/>
            <a:r>
              <a:rPr lang="en-US" sz="1050" dirty="0">
                <a:latin typeface="Garamond" panose="02020404030301010803" pitchFamily="18" charset="0"/>
              </a:rPr>
              <a:t>Anxiety</a:t>
            </a:r>
          </a:p>
          <a:p>
            <a:pPr algn="ctr"/>
            <a:r>
              <a:rPr lang="en-US" sz="800" dirty="0">
                <a:latin typeface="Garamond" panose="02020404030301010803" pitchFamily="18" charset="0"/>
              </a:rPr>
              <a:t>Ages 16-17</a:t>
            </a:r>
          </a:p>
        </p:txBody>
      </p:sp>
      <p:sp>
        <p:nvSpPr>
          <p:cNvPr id="47" name="TextBox 46">
            <a:extLst>
              <a:ext uri="{FF2B5EF4-FFF2-40B4-BE49-F238E27FC236}">
                <a16:creationId xmlns:a16="http://schemas.microsoft.com/office/drawing/2014/main" id="{0AF23A2C-6366-9D44-9117-756C0384B290}"/>
              </a:ext>
            </a:extLst>
          </p:cNvPr>
          <p:cNvSpPr txBox="1"/>
          <p:nvPr/>
        </p:nvSpPr>
        <p:spPr>
          <a:xfrm>
            <a:off x="6170136" y="2493044"/>
            <a:ext cx="922351" cy="377026"/>
          </a:xfrm>
          <a:prstGeom prst="rect">
            <a:avLst/>
          </a:prstGeom>
          <a:noFill/>
        </p:spPr>
        <p:txBody>
          <a:bodyPr wrap="square" rtlCol="0">
            <a:spAutoFit/>
          </a:bodyPr>
          <a:lstStyle/>
          <a:p>
            <a:pPr algn="ctr"/>
            <a:r>
              <a:rPr lang="en-US" sz="1050" dirty="0">
                <a:latin typeface="Garamond" panose="02020404030301010803" pitchFamily="18" charset="0"/>
              </a:rPr>
              <a:t>Trust Issues</a:t>
            </a:r>
          </a:p>
          <a:p>
            <a:pPr algn="ctr"/>
            <a:r>
              <a:rPr lang="en-US" sz="800" dirty="0">
                <a:latin typeface="Garamond" panose="02020404030301010803" pitchFamily="18" charset="0"/>
              </a:rPr>
              <a:t>Ages 16-17</a:t>
            </a:r>
          </a:p>
        </p:txBody>
      </p:sp>
      <p:sp>
        <p:nvSpPr>
          <p:cNvPr id="48" name="TextBox 47">
            <a:extLst>
              <a:ext uri="{FF2B5EF4-FFF2-40B4-BE49-F238E27FC236}">
                <a16:creationId xmlns:a16="http://schemas.microsoft.com/office/drawing/2014/main" id="{1D6FEF64-989B-0F45-89AE-BECF0F75B054}"/>
              </a:ext>
            </a:extLst>
          </p:cNvPr>
          <p:cNvSpPr txBox="1"/>
          <p:nvPr/>
        </p:nvSpPr>
        <p:spPr>
          <a:xfrm>
            <a:off x="7630375" y="1271367"/>
            <a:ext cx="1217582" cy="377026"/>
          </a:xfrm>
          <a:prstGeom prst="rect">
            <a:avLst/>
          </a:prstGeom>
          <a:noFill/>
        </p:spPr>
        <p:txBody>
          <a:bodyPr wrap="square" rtlCol="0">
            <a:spAutoFit/>
          </a:bodyPr>
          <a:lstStyle/>
          <a:p>
            <a:pPr algn="ctr"/>
            <a:r>
              <a:rPr lang="en-US" sz="1050" dirty="0">
                <a:latin typeface="Garamond" panose="02020404030301010803" pitchFamily="18" charset="0"/>
              </a:rPr>
              <a:t>Emotional Jealousy</a:t>
            </a:r>
          </a:p>
          <a:p>
            <a:pPr algn="ctr"/>
            <a:r>
              <a:rPr lang="en-US" sz="800" dirty="0">
                <a:latin typeface="Garamond" panose="02020404030301010803" pitchFamily="18" charset="0"/>
              </a:rPr>
              <a:t>Ages 20-28</a:t>
            </a:r>
          </a:p>
        </p:txBody>
      </p:sp>
      <p:sp>
        <p:nvSpPr>
          <p:cNvPr id="49" name="TextBox 48">
            <a:extLst>
              <a:ext uri="{FF2B5EF4-FFF2-40B4-BE49-F238E27FC236}">
                <a16:creationId xmlns:a16="http://schemas.microsoft.com/office/drawing/2014/main" id="{A4C7C3FC-52C7-5D48-A6D7-40757A1AD0EE}"/>
              </a:ext>
            </a:extLst>
          </p:cNvPr>
          <p:cNvSpPr txBox="1"/>
          <p:nvPr/>
        </p:nvSpPr>
        <p:spPr>
          <a:xfrm>
            <a:off x="7613725" y="1860132"/>
            <a:ext cx="1217582" cy="377026"/>
          </a:xfrm>
          <a:prstGeom prst="rect">
            <a:avLst/>
          </a:prstGeom>
          <a:noFill/>
        </p:spPr>
        <p:txBody>
          <a:bodyPr wrap="square" rtlCol="0">
            <a:spAutoFit/>
          </a:bodyPr>
          <a:lstStyle/>
          <a:p>
            <a:pPr algn="ctr"/>
            <a:r>
              <a:rPr lang="en-US" sz="1050" dirty="0">
                <a:latin typeface="Garamond" panose="02020404030301010803" pitchFamily="18" charset="0"/>
              </a:rPr>
              <a:t>Cognitive Jealousy</a:t>
            </a:r>
          </a:p>
          <a:p>
            <a:pPr algn="ctr"/>
            <a:r>
              <a:rPr lang="en-US" sz="800" dirty="0">
                <a:latin typeface="Garamond" panose="02020404030301010803" pitchFamily="18" charset="0"/>
              </a:rPr>
              <a:t>Ages 20-28</a:t>
            </a:r>
          </a:p>
        </p:txBody>
      </p:sp>
      <p:sp>
        <p:nvSpPr>
          <p:cNvPr id="50" name="TextBox 49">
            <a:extLst>
              <a:ext uri="{FF2B5EF4-FFF2-40B4-BE49-F238E27FC236}">
                <a16:creationId xmlns:a16="http://schemas.microsoft.com/office/drawing/2014/main" id="{9BEC0CA2-EAEC-0642-8CF1-19EF04212E68}"/>
              </a:ext>
            </a:extLst>
          </p:cNvPr>
          <p:cNvSpPr txBox="1"/>
          <p:nvPr/>
        </p:nvSpPr>
        <p:spPr>
          <a:xfrm>
            <a:off x="7582354" y="2506191"/>
            <a:ext cx="1340255" cy="377026"/>
          </a:xfrm>
          <a:prstGeom prst="rect">
            <a:avLst/>
          </a:prstGeom>
          <a:noFill/>
        </p:spPr>
        <p:txBody>
          <a:bodyPr wrap="square" rtlCol="0">
            <a:spAutoFit/>
          </a:bodyPr>
          <a:lstStyle/>
          <a:p>
            <a:pPr algn="ctr"/>
            <a:r>
              <a:rPr lang="en-US" sz="1050" dirty="0">
                <a:latin typeface="Garamond" panose="02020404030301010803" pitchFamily="18" charset="0"/>
              </a:rPr>
              <a:t>Behavioral Jealousy</a:t>
            </a:r>
          </a:p>
          <a:p>
            <a:pPr algn="ctr"/>
            <a:r>
              <a:rPr lang="en-US" sz="800" dirty="0">
                <a:latin typeface="Garamond" panose="02020404030301010803" pitchFamily="18" charset="0"/>
              </a:rPr>
              <a:t>Ages 20-28</a:t>
            </a:r>
          </a:p>
        </p:txBody>
      </p:sp>
      <p:pic>
        <p:nvPicPr>
          <p:cNvPr id="57" name="Picture 56">
            <a:extLst>
              <a:ext uri="{FF2B5EF4-FFF2-40B4-BE49-F238E27FC236}">
                <a16:creationId xmlns:a16="http://schemas.microsoft.com/office/drawing/2014/main" id="{D8AA29ED-AA11-EE4E-9175-1065A383F068}"/>
              </a:ext>
            </a:extLst>
          </p:cNvPr>
          <p:cNvPicPr>
            <a:picLocks noChangeAspect="1"/>
          </p:cNvPicPr>
          <p:nvPr/>
        </p:nvPicPr>
        <p:blipFill>
          <a:blip r:embed="rId3"/>
          <a:stretch>
            <a:fillRect/>
          </a:stretch>
        </p:blipFill>
        <p:spPr>
          <a:xfrm>
            <a:off x="564867" y="82831"/>
            <a:ext cx="1013021" cy="991806"/>
          </a:xfrm>
          <a:prstGeom prst="ellipse">
            <a:avLst/>
          </a:prstGeom>
        </p:spPr>
      </p:pic>
      <p:sp>
        <p:nvSpPr>
          <p:cNvPr id="2" name="TextBox 1">
            <a:extLst>
              <a:ext uri="{FF2B5EF4-FFF2-40B4-BE49-F238E27FC236}">
                <a16:creationId xmlns:a16="http://schemas.microsoft.com/office/drawing/2014/main" id="{16FA8154-9A5D-C746-BF22-08963F7A2660}"/>
              </a:ext>
            </a:extLst>
          </p:cNvPr>
          <p:cNvSpPr txBox="1"/>
          <p:nvPr/>
        </p:nvSpPr>
        <p:spPr>
          <a:xfrm>
            <a:off x="8951345" y="2837621"/>
            <a:ext cx="3147811" cy="215444"/>
          </a:xfrm>
          <a:prstGeom prst="rect">
            <a:avLst/>
          </a:prstGeom>
          <a:noFill/>
        </p:spPr>
        <p:txBody>
          <a:bodyPr wrap="square" rtlCol="0">
            <a:spAutoFit/>
          </a:bodyPr>
          <a:lstStyle/>
          <a:p>
            <a:r>
              <a:rPr lang="en-US" sz="800" dirty="0">
                <a:latin typeface="Garamond" panose="02020404030301010803" pitchFamily="18" charset="0"/>
              </a:rPr>
              <a:t>Table 1: Correlations between predictors, mediators, and jealousy</a:t>
            </a:r>
          </a:p>
        </p:txBody>
      </p:sp>
      <p:sp>
        <p:nvSpPr>
          <p:cNvPr id="51" name="TextBox 50">
            <a:extLst>
              <a:ext uri="{FF2B5EF4-FFF2-40B4-BE49-F238E27FC236}">
                <a16:creationId xmlns:a16="http://schemas.microsoft.com/office/drawing/2014/main" id="{082B52B4-F245-CB45-9DF9-A4F710E13E8C}"/>
              </a:ext>
            </a:extLst>
          </p:cNvPr>
          <p:cNvSpPr txBox="1"/>
          <p:nvPr/>
        </p:nvSpPr>
        <p:spPr>
          <a:xfrm>
            <a:off x="9103182" y="4413864"/>
            <a:ext cx="3147811" cy="215444"/>
          </a:xfrm>
          <a:prstGeom prst="rect">
            <a:avLst/>
          </a:prstGeom>
          <a:noFill/>
        </p:spPr>
        <p:txBody>
          <a:bodyPr wrap="square" rtlCol="0">
            <a:spAutoFit/>
          </a:bodyPr>
          <a:lstStyle/>
          <a:p>
            <a:r>
              <a:rPr lang="en-US" sz="800" dirty="0">
                <a:latin typeface="Garamond" panose="02020404030301010803" pitchFamily="18" charset="0"/>
              </a:rPr>
              <a:t>Table 2: Correlations between predictors and mediators</a:t>
            </a:r>
          </a:p>
        </p:txBody>
      </p:sp>
      <p:pic>
        <p:nvPicPr>
          <p:cNvPr id="14" name="Picture 13">
            <a:extLst>
              <a:ext uri="{FF2B5EF4-FFF2-40B4-BE49-F238E27FC236}">
                <a16:creationId xmlns:a16="http://schemas.microsoft.com/office/drawing/2014/main" id="{19FC1DCE-0C2B-804C-970D-8C0994CFCDFD}"/>
              </a:ext>
            </a:extLst>
          </p:cNvPr>
          <p:cNvPicPr>
            <a:picLocks noChangeAspect="1"/>
          </p:cNvPicPr>
          <p:nvPr/>
        </p:nvPicPr>
        <p:blipFill>
          <a:blip r:embed="rId4"/>
          <a:stretch>
            <a:fillRect/>
          </a:stretch>
        </p:blipFill>
        <p:spPr>
          <a:xfrm>
            <a:off x="8853195" y="1209873"/>
            <a:ext cx="3303593" cy="1551688"/>
          </a:xfrm>
          <a:prstGeom prst="rect">
            <a:avLst/>
          </a:prstGeom>
        </p:spPr>
      </p:pic>
      <p:pic>
        <p:nvPicPr>
          <p:cNvPr id="16" name="Picture 15">
            <a:extLst>
              <a:ext uri="{FF2B5EF4-FFF2-40B4-BE49-F238E27FC236}">
                <a16:creationId xmlns:a16="http://schemas.microsoft.com/office/drawing/2014/main" id="{9DAE8225-82D0-CC4F-975E-C7683AB8887D}"/>
              </a:ext>
            </a:extLst>
          </p:cNvPr>
          <p:cNvPicPr>
            <a:picLocks noChangeAspect="1"/>
          </p:cNvPicPr>
          <p:nvPr/>
        </p:nvPicPr>
        <p:blipFill>
          <a:blip r:embed="rId5"/>
          <a:stretch>
            <a:fillRect/>
          </a:stretch>
        </p:blipFill>
        <p:spPr>
          <a:xfrm>
            <a:off x="8959696" y="3085976"/>
            <a:ext cx="3203569" cy="1244114"/>
          </a:xfrm>
          <a:prstGeom prst="rect">
            <a:avLst/>
          </a:prstGeom>
        </p:spPr>
      </p:pic>
      <p:sp>
        <p:nvSpPr>
          <p:cNvPr id="18" name="TextBox 17">
            <a:extLst>
              <a:ext uri="{FF2B5EF4-FFF2-40B4-BE49-F238E27FC236}">
                <a16:creationId xmlns:a16="http://schemas.microsoft.com/office/drawing/2014/main" id="{0CADED39-AECF-2040-B4C8-13A085F7EFDF}"/>
              </a:ext>
            </a:extLst>
          </p:cNvPr>
          <p:cNvSpPr txBox="1"/>
          <p:nvPr/>
        </p:nvSpPr>
        <p:spPr>
          <a:xfrm>
            <a:off x="8807297" y="2716204"/>
            <a:ext cx="4422741" cy="184666"/>
          </a:xfrm>
          <a:prstGeom prst="rect">
            <a:avLst/>
          </a:prstGeom>
          <a:noFill/>
        </p:spPr>
        <p:txBody>
          <a:bodyPr wrap="square" rtlCol="0">
            <a:spAutoFit/>
          </a:bodyPr>
          <a:lstStyle/>
          <a:p>
            <a:r>
              <a:rPr lang="en-US" sz="600" dirty="0">
                <a:latin typeface="Garamond" panose="02020404030301010803" pitchFamily="18" charset="0"/>
              </a:rPr>
              <a:t>Note. *=p&lt;0.05, **=p&lt;0.01, ***=p&lt;0.001</a:t>
            </a:r>
          </a:p>
        </p:txBody>
      </p:sp>
      <p:sp>
        <p:nvSpPr>
          <p:cNvPr id="53" name="TextBox 52">
            <a:extLst>
              <a:ext uri="{FF2B5EF4-FFF2-40B4-BE49-F238E27FC236}">
                <a16:creationId xmlns:a16="http://schemas.microsoft.com/office/drawing/2014/main" id="{483E3C75-994F-CE44-941F-03714A8509D3}"/>
              </a:ext>
            </a:extLst>
          </p:cNvPr>
          <p:cNvSpPr txBox="1"/>
          <p:nvPr/>
        </p:nvSpPr>
        <p:spPr>
          <a:xfrm>
            <a:off x="8847957" y="4309678"/>
            <a:ext cx="4422741" cy="184666"/>
          </a:xfrm>
          <a:prstGeom prst="rect">
            <a:avLst/>
          </a:prstGeom>
          <a:noFill/>
        </p:spPr>
        <p:txBody>
          <a:bodyPr wrap="square" rtlCol="0">
            <a:spAutoFit/>
          </a:bodyPr>
          <a:lstStyle/>
          <a:p>
            <a:r>
              <a:rPr lang="en-US" sz="600" dirty="0">
                <a:latin typeface="Garamond" panose="02020404030301010803" pitchFamily="18" charset="0"/>
              </a:rPr>
              <a:t>Note. *=p&lt;0.05, **=p&lt;0.01, ***=p&lt;0.001</a:t>
            </a:r>
          </a:p>
        </p:txBody>
      </p:sp>
    </p:spTree>
    <p:extLst>
      <p:ext uri="{BB962C8B-B14F-4D97-AF65-F5344CB8AC3E}">
        <p14:creationId xmlns:p14="http://schemas.microsoft.com/office/powerpoint/2010/main" val="8341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TotalTime>
  <Words>552</Words>
  <Application>Microsoft Macintosh PowerPoint</Application>
  <PresentationFormat>Widescreen</PresentationFormat>
  <Paragraphs>64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Garamond</vt:lpstr>
      <vt:lpstr>Lucida Grande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Gamache, Jordan Elizabeth - gamachje</dc:creator>
  <cp:lastModifiedBy>Gamache, Jordan Elizabeth - gamachje</cp:lastModifiedBy>
  <cp:revision>30</cp:revision>
  <dcterms:created xsi:type="dcterms:W3CDTF">2019-03-25T15:10:57Z</dcterms:created>
  <dcterms:modified xsi:type="dcterms:W3CDTF">2019-04-09T06:05:44Z</dcterms:modified>
</cp:coreProperties>
</file>