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9" r:id="rId2"/>
  </p:sldIdLst>
  <p:sldSz cx="43891200" cy="32918400"/>
  <p:notesSz cx="9236075" cy="7010400"/>
  <p:defaultTextStyle>
    <a:defPPr>
      <a:defRPr lang="en-US"/>
    </a:defPPr>
    <a:lvl1pPr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062"/>
    <a:srgbClr val="660066"/>
    <a:srgbClr val="9A009A"/>
    <a:srgbClr val="F6F6F6"/>
    <a:srgbClr val="CF84F0"/>
    <a:srgbClr val="C594E0"/>
    <a:srgbClr val="9933FF"/>
    <a:srgbClr val="E9C6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44" autoAdjust="0"/>
    <p:restoredTop sz="96433" autoAdjust="0"/>
  </p:normalViewPr>
  <p:slideViewPr>
    <p:cSldViewPr>
      <p:cViewPr>
        <p:scale>
          <a:sx n="37" d="100"/>
          <a:sy n="37" d="100"/>
        </p:scale>
        <p:origin x="-3738" y="60"/>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460EA2E-BC54-4E73-A4CC-3873C5CCCE6A}"/>
              </a:ext>
            </a:extLst>
          </p:cNvPr>
          <p:cNvSpPr>
            <a:spLocks noGrp="1" noChangeArrowheads="1"/>
          </p:cNvSpPr>
          <p:nvPr>
            <p:ph type="hdr" sz="quarter"/>
          </p:nvPr>
        </p:nvSpPr>
        <p:spPr bwMode="auto">
          <a:xfrm>
            <a:off x="1" y="0"/>
            <a:ext cx="4002930" cy="350925"/>
          </a:xfrm>
          <a:prstGeom prst="rect">
            <a:avLst/>
          </a:prstGeom>
          <a:noFill/>
          <a:ln w="9525">
            <a:noFill/>
            <a:miter lim="800000"/>
            <a:headEnd/>
            <a:tailEnd/>
          </a:ln>
          <a:effectLst/>
        </p:spPr>
        <p:txBody>
          <a:bodyPr vert="horz" wrap="square" lIns="92303" tIns="46151" rIns="92303" bIns="46151" numCol="1" anchor="t" anchorCtr="0" compatLnSpc="1">
            <a:prstTxWarp prst="textNoShape">
              <a:avLst/>
            </a:prstTxWarp>
          </a:bodyPr>
          <a:lstStyle>
            <a:lvl1pPr defTabSz="922487" eaLnBrk="1" hangingPunct="1">
              <a:defRPr sz="1200" b="0">
                <a:latin typeface="Arial" charset="0"/>
                <a:ea typeface="+mn-ea"/>
                <a:cs typeface="+mn-cs"/>
              </a:defRPr>
            </a:lvl1pPr>
          </a:lstStyle>
          <a:p>
            <a:pPr>
              <a:defRPr/>
            </a:pPr>
            <a:endParaRPr lang="en-US"/>
          </a:p>
        </p:txBody>
      </p:sp>
      <p:sp>
        <p:nvSpPr>
          <p:cNvPr id="3075" name="Rectangle 3">
            <a:extLst>
              <a:ext uri="{FF2B5EF4-FFF2-40B4-BE49-F238E27FC236}">
                <a16:creationId xmlns:a16="http://schemas.microsoft.com/office/drawing/2014/main" id="{5C22ACBD-B3FE-48E7-9726-DD6165CD324F}"/>
              </a:ext>
            </a:extLst>
          </p:cNvPr>
          <p:cNvSpPr>
            <a:spLocks noGrp="1" noChangeArrowheads="1"/>
          </p:cNvSpPr>
          <p:nvPr>
            <p:ph type="dt" sz="quarter" idx="1"/>
          </p:nvPr>
        </p:nvSpPr>
        <p:spPr bwMode="auto">
          <a:xfrm>
            <a:off x="5229992" y="0"/>
            <a:ext cx="4004508" cy="350925"/>
          </a:xfrm>
          <a:prstGeom prst="rect">
            <a:avLst/>
          </a:prstGeom>
          <a:noFill/>
          <a:ln w="9525">
            <a:noFill/>
            <a:miter lim="800000"/>
            <a:headEnd/>
            <a:tailEnd/>
          </a:ln>
          <a:effectLst/>
        </p:spPr>
        <p:txBody>
          <a:bodyPr vert="horz" wrap="square" lIns="92303" tIns="46151" rIns="92303" bIns="46151" numCol="1" anchor="t" anchorCtr="0" compatLnSpc="1">
            <a:prstTxWarp prst="textNoShape">
              <a:avLst/>
            </a:prstTxWarp>
          </a:bodyPr>
          <a:lstStyle>
            <a:lvl1pPr algn="r" defTabSz="922487" eaLnBrk="1" hangingPunct="1">
              <a:defRPr sz="1200" b="0">
                <a:latin typeface="Arial"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0F6A5DF4-6E77-4EFE-95BD-0DBE5690E501}"/>
              </a:ext>
            </a:extLst>
          </p:cNvPr>
          <p:cNvSpPr>
            <a:spLocks noGrp="1" noChangeArrowheads="1"/>
          </p:cNvSpPr>
          <p:nvPr>
            <p:ph type="ftr" sz="quarter" idx="2"/>
          </p:nvPr>
        </p:nvSpPr>
        <p:spPr bwMode="auto">
          <a:xfrm>
            <a:off x="1" y="6657859"/>
            <a:ext cx="4002930" cy="350924"/>
          </a:xfrm>
          <a:prstGeom prst="rect">
            <a:avLst/>
          </a:prstGeom>
          <a:noFill/>
          <a:ln w="9525">
            <a:noFill/>
            <a:miter lim="800000"/>
            <a:headEnd/>
            <a:tailEnd/>
          </a:ln>
          <a:effectLst/>
        </p:spPr>
        <p:txBody>
          <a:bodyPr vert="horz" wrap="square" lIns="92303" tIns="46151" rIns="92303" bIns="46151" numCol="1" anchor="b" anchorCtr="0" compatLnSpc="1">
            <a:prstTxWarp prst="textNoShape">
              <a:avLst/>
            </a:prstTxWarp>
          </a:bodyPr>
          <a:lstStyle>
            <a:lvl1pPr defTabSz="922487" eaLnBrk="1" hangingPunct="1">
              <a:defRPr sz="1200" b="0">
                <a:latin typeface="Arial" charset="0"/>
                <a:ea typeface="+mn-ea"/>
                <a:cs typeface="+mn-cs"/>
              </a:defRPr>
            </a:lvl1pPr>
          </a:lstStyle>
          <a:p>
            <a:pPr>
              <a:defRPr/>
            </a:pPr>
            <a:endParaRPr lang="en-US"/>
          </a:p>
        </p:txBody>
      </p:sp>
      <p:sp>
        <p:nvSpPr>
          <p:cNvPr id="3077" name="Rectangle 5">
            <a:extLst>
              <a:ext uri="{FF2B5EF4-FFF2-40B4-BE49-F238E27FC236}">
                <a16:creationId xmlns:a16="http://schemas.microsoft.com/office/drawing/2014/main" id="{EADBC449-5A49-4297-A689-B324F248830F}"/>
              </a:ext>
            </a:extLst>
          </p:cNvPr>
          <p:cNvSpPr>
            <a:spLocks noGrp="1" noChangeArrowheads="1"/>
          </p:cNvSpPr>
          <p:nvPr>
            <p:ph type="sldNum" sz="quarter" idx="3"/>
          </p:nvPr>
        </p:nvSpPr>
        <p:spPr bwMode="auto">
          <a:xfrm>
            <a:off x="5229992" y="6657859"/>
            <a:ext cx="4004508" cy="350924"/>
          </a:xfrm>
          <a:prstGeom prst="rect">
            <a:avLst/>
          </a:prstGeom>
          <a:noFill/>
          <a:ln w="9525">
            <a:noFill/>
            <a:miter lim="800000"/>
            <a:headEnd/>
            <a:tailEnd/>
          </a:ln>
          <a:effectLst/>
        </p:spPr>
        <p:txBody>
          <a:bodyPr vert="horz" wrap="square" lIns="92303" tIns="46151" rIns="92303" bIns="46151" numCol="1" anchor="b" anchorCtr="0" compatLnSpc="1">
            <a:prstTxWarp prst="textNoShape">
              <a:avLst/>
            </a:prstTxWarp>
          </a:bodyPr>
          <a:lstStyle>
            <a:lvl1pPr algn="r" defTabSz="922487" eaLnBrk="1" hangingPunct="1">
              <a:defRPr sz="1200" b="0">
                <a:latin typeface="Arial" charset="0"/>
                <a:ea typeface="MS PGothic" charset="-128"/>
              </a:defRPr>
            </a:lvl1pPr>
          </a:lstStyle>
          <a:p>
            <a:pPr>
              <a:defRPr/>
            </a:pPr>
            <a:fld id="{9ED2CDC3-0C86-4C1B-8BF4-9AD2517CE05F}" type="slidenum">
              <a:rPr lang="en-US" altLang="en-US"/>
              <a:pPr>
                <a:defRPr/>
              </a:pPr>
              <a:t>‹#›</a:t>
            </a:fld>
            <a:endParaRPr lang="en-US" altLang="en-US"/>
          </a:p>
        </p:txBody>
      </p:sp>
    </p:spTree>
    <p:extLst>
      <p:ext uri="{BB962C8B-B14F-4D97-AF65-F5344CB8AC3E}">
        <p14:creationId xmlns:p14="http://schemas.microsoft.com/office/powerpoint/2010/main" val="1964221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7C7D00C-4F63-49A4-BA04-5204F290CFAF}"/>
              </a:ext>
            </a:extLst>
          </p:cNvPr>
          <p:cNvSpPr>
            <a:spLocks noGrp="1" noChangeArrowheads="1"/>
          </p:cNvSpPr>
          <p:nvPr>
            <p:ph type="hdr" sz="quarter"/>
          </p:nvPr>
        </p:nvSpPr>
        <p:spPr bwMode="auto">
          <a:xfrm>
            <a:off x="1" y="0"/>
            <a:ext cx="4002930" cy="350925"/>
          </a:xfrm>
          <a:prstGeom prst="rect">
            <a:avLst/>
          </a:prstGeom>
          <a:noFill/>
          <a:ln w="9525">
            <a:noFill/>
            <a:miter lim="800000"/>
            <a:headEnd/>
            <a:tailEnd/>
          </a:ln>
          <a:effectLst/>
        </p:spPr>
        <p:txBody>
          <a:bodyPr vert="horz" wrap="square" lIns="92303" tIns="46151" rIns="92303" bIns="46151" numCol="1" anchor="t" anchorCtr="0" compatLnSpc="1">
            <a:prstTxWarp prst="textNoShape">
              <a:avLst/>
            </a:prstTxWarp>
          </a:bodyPr>
          <a:lstStyle>
            <a:lvl1pPr defTabSz="922487" eaLnBrk="1" hangingPunct="1">
              <a:defRPr sz="1200" b="0">
                <a:latin typeface="Arial" charset="0"/>
                <a:ea typeface="+mn-ea"/>
                <a:cs typeface="+mn-cs"/>
              </a:defRPr>
            </a:lvl1pPr>
          </a:lstStyle>
          <a:p>
            <a:pPr>
              <a:defRPr/>
            </a:pPr>
            <a:endParaRPr lang="en-US"/>
          </a:p>
        </p:txBody>
      </p:sp>
      <p:sp>
        <p:nvSpPr>
          <p:cNvPr id="7171" name="Rectangle 3">
            <a:extLst>
              <a:ext uri="{FF2B5EF4-FFF2-40B4-BE49-F238E27FC236}">
                <a16:creationId xmlns:a16="http://schemas.microsoft.com/office/drawing/2014/main" id="{B52C5871-203E-4F73-848A-02598E7C7AA8}"/>
              </a:ext>
            </a:extLst>
          </p:cNvPr>
          <p:cNvSpPr>
            <a:spLocks noGrp="1" noChangeArrowheads="1"/>
          </p:cNvSpPr>
          <p:nvPr>
            <p:ph type="dt" idx="1"/>
          </p:nvPr>
        </p:nvSpPr>
        <p:spPr bwMode="auto">
          <a:xfrm>
            <a:off x="5229992" y="0"/>
            <a:ext cx="4004508" cy="350925"/>
          </a:xfrm>
          <a:prstGeom prst="rect">
            <a:avLst/>
          </a:prstGeom>
          <a:noFill/>
          <a:ln w="9525">
            <a:noFill/>
            <a:miter lim="800000"/>
            <a:headEnd/>
            <a:tailEnd/>
          </a:ln>
          <a:effectLst/>
        </p:spPr>
        <p:txBody>
          <a:bodyPr vert="horz" wrap="square" lIns="92303" tIns="46151" rIns="92303" bIns="46151" numCol="1" anchor="t" anchorCtr="0" compatLnSpc="1">
            <a:prstTxWarp prst="textNoShape">
              <a:avLst/>
            </a:prstTxWarp>
          </a:bodyPr>
          <a:lstStyle>
            <a:lvl1pPr algn="r" defTabSz="922487" eaLnBrk="1" hangingPunct="1">
              <a:defRPr sz="1200" b="0">
                <a:latin typeface="Arial" charset="0"/>
                <a:ea typeface="+mn-ea"/>
                <a:cs typeface="+mn-cs"/>
              </a:defRPr>
            </a:lvl1pPr>
          </a:lstStyle>
          <a:p>
            <a:pPr>
              <a:defRPr/>
            </a:pPr>
            <a:endParaRPr lang="en-US"/>
          </a:p>
        </p:txBody>
      </p:sp>
      <p:sp>
        <p:nvSpPr>
          <p:cNvPr id="7172" name="Rectangle 4">
            <a:extLst>
              <a:ext uri="{FF2B5EF4-FFF2-40B4-BE49-F238E27FC236}">
                <a16:creationId xmlns:a16="http://schemas.microsoft.com/office/drawing/2014/main" id="{DBE2DE8E-B82C-41FA-91B5-2D5D7F3AB102}"/>
              </a:ext>
            </a:extLst>
          </p:cNvPr>
          <p:cNvSpPr>
            <a:spLocks noGrp="1" noRot="1" noChangeAspect="1" noChangeArrowheads="1" noTextEdit="1"/>
          </p:cNvSpPr>
          <p:nvPr>
            <p:ph type="sldImg" idx="2"/>
          </p:nvPr>
        </p:nvSpPr>
        <p:spPr bwMode="auto">
          <a:xfrm>
            <a:off x="2865438" y="523875"/>
            <a:ext cx="3505200" cy="2630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6A0A9043-ACB6-464D-BD2C-F7C31B7E0F02}"/>
              </a:ext>
            </a:extLst>
          </p:cNvPr>
          <p:cNvSpPr>
            <a:spLocks noGrp="1" noChangeArrowheads="1"/>
          </p:cNvSpPr>
          <p:nvPr>
            <p:ph type="body" sz="quarter" idx="3"/>
          </p:nvPr>
        </p:nvSpPr>
        <p:spPr bwMode="auto">
          <a:xfrm>
            <a:off x="924238" y="3329739"/>
            <a:ext cx="7389176" cy="3155084"/>
          </a:xfrm>
          <a:prstGeom prst="rect">
            <a:avLst/>
          </a:prstGeom>
          <a:noFill/>
          <a:ln w="9525">
            <a:noFill/>
            <a:miter lim="800000"/>
            <a:headEnd/>
            <a:tailEnd/>
          </a:ln>
          <a:effectLst/>
        </p:spPr>
        <p:txBody>
          <a:bodyPr vert="horz" wrap="square" lIns="92303" tIns="46151" rIns="92303" bIns="461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a:extLst>
              <a:ext uri="{FF2B5EF4-FFF2-40B4-BE49-F238E27FC236}">
                <a16:creationId xmlns:a16="http://schemas.microsoft.com/office/drawing/2014/main" id="{73F4F458-166C-40C4-8DD4-D7FB238D4FAA}"/>
              </a:ext>
            </a:extLst>
          </p:cNvPr>
          <p:cNvSpPr>
            <a:spLocks noGrp="1" noChangeArrowheads="1"/>
          </p:cNvSpPr>
          <p:nvPr>
            <p:ph type="ftr" sz="quarter" idx="4"/>
          </p:nvPr>
        </p:nvSpPr>
        <p:spPr bwMode="auto">
          <a:xfrm>
            <a:off x="1" y="6657859"/>
            <a:ext cx="4002930" cy="350924"/>
          </a:xfrm>
          <a:prstGeom prst="rect">
            <a:avLst/>
          </a:prstGeom>
          <a:noFill/>
          <a:ln w="9525">
            <a:noFill/>
            <a:miter lim="800000"/>
            <a:headEnd/>
            <a:tailEnd/>
          </a:ln>
          <a:effectLst/>
        </p:spPr>
        <p:txBody>
          <a:bodyPr vert="horz" wrap="square" lIns="92303" tIns="46151" rIns="92303" bIns="46151" numCol="1" anchor="b" anchorCtr="0" compatLnSpc="1">
            <a:prstTxWarp prst="textNoShape">
              <a:avLst/>
            </a:prstTxWarp>
          </a:bodyPr>
          <a:lstStyle>
            <a:lvl1pPr defTabSz="922487" eaLnBrk="1" hangingPunct="1">
              <a:defRPr sz="1200" b="0">
                <a:latin typeface="Arial" charset="0"/>
                <a:ea typeface="+mn-ea"/>
                <a:cs typeface="+mn-cs"/>
              </a:defRPr>
            </a:lvl1pPr>
          </a:lstStyle>
          <a:p>
            <a:pPr>
              <a:defRPr/>
            </a:pPr>
            <a:endParaRPr lang="en-US"/>
          </a:p>
        </p:txBody>
      </p:sp>
      <p:sp>
        <p:nvSpPr>
          <p:cNvPr id="7175" name="Rectangle 7">
            <a:extLst>
              <a:ext uri="{FF2B5EF4-FFF2-40B4-BE49-F238E27FC236}">
                <a16:creationId xmlns:a16="http://schemas.microsoft.com/office/drawing/2014/main" id="{2ABA6CC9-A259-447D-89A4-7FC9C911BD67}"/>
              </a:ext>
            </a:extLst>
          </p:cNvPr>
          <p:cNvSpPr>
            <a:spLocks noGrp="1" noChangeArrowheads="1"/>
          </p:cNvSpPr>
          <p:nvPr>
            <p:ph type="sldNum" sz="quarter" idx="5"/>
          </p:nvPr>
        </p:nvSpPr>
        <p:spPr bwMode="auto">
          <a:xfrm>
            <a:off x="5229992" y="6657859"/>
            <a:ext cx="4004508" cy="350924"/>
          </a:xfrm>
          <a:prstGeom prst="rect">
            <a:avLst/>
          </a:prstGeom>
          <a:noFill/>
          <a:ln w="9525">
            <a:noFill/>
            <a:miter lim="800000"/>
            <a:headEnd/>
            <a:tailEnd/>
          </a:ln>
          <a:effectLst/>
        </p:spPr>
        <p:txBody>
          <a:bodyPr vert="horz" wrap="square" lIns="92303" tIns="46151" rIns="92303" bIns="46151" numCol="1" anchor="b" anchorCtr="0" compatLnSpc="1">
            <a:prstTxWarp prst="textNoShape">
              <a:avLst/>
            </a:prstTxWarp>
          </a:bodyPr>
          <a:lstStyle>
            <a:lvl1pPr algn="r" defTabSz="922487" eaLnBrk="1" hangingPunct="1">
              <a:defRPr sz="1200" b="0">
                <a:latin typeface="Arial" charset="0"/>
                <a:ea typeface="MS PGothic" charset="-128"/>
              </a:defRPr>
            </a:lvl1pPr>
          </a:lstStyle>
          <a:p>
            <a:pPr>
              <a:defRPr/>
            </a:pPr>
            <a:fld id="{B78C39AB-2DB4-4700-8297-32219E5D66CD}" type="slidenum">
              <a:rPr lang="en-US" altLang="en-US"/>
              <a:pPr>
                <a:defRPr/>
              </a:pPr>
              <a:t>‹#›</a:t>
            </a:fld>
            <a:endParaRPr lang="en-US" altLang="en-US"/>
          </a:p>
        </p:txBody>
      </p:sp>
    </p:spTree>
    <p:extLst>
      <p:ext uri="{BB962C8B-B14F-4D97-AF65-F5344CB8AC3E}">
        <p14:creationId xmlns:p14="http://schemas.microsoft.com/office/powerpoint/2010/main" val="825964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5728EFA2-C89E-427F-89F2-EDE64986B7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487">
              <a:defRPr sz="3000" b="1">
                <a:solidFill>
                  <a:schemeClr val="tx1"/>
                </a:solidFill>
                <a:latin typeface="Times New Roman" panose="02020603050405020304" pitchFamily="18" charset="0"/>
                <a:ea typeface="MS PGothic" panose="020B0600070205080204" pitchFamily="34" charset="-128"/>
              </a:defRPr>
            </a:lvl1pPr>
            <a:lvl2pPr marL="741794" indent="-285305" defTabSz="922487">
              <a:defRPr sz="3000" b="1">
                <a:solidFill>
                  <a:schemeClr val="tx1"/>
                </a:solidFill>
                <a:latin typeface="Times New Roman" panose="02020603050405020304" pitchFamily="18" charset="0"/>
                <a:ea typeface="MS PGothic" panose="020B0600070205080204" pitchFamily="34" charset="-128"/>
              </a:defRPr>
            </a:lvl2pPr>
            <a:lvl3pPr marL="1141221" indent="-228244" defTabSz="922487">
              <a:defRPr sz="3000" b="1">
                <a:solidFill>
                  <a:schemeClr val="tx1"/>
                </a:solidFill>
                <a:latin typeface="Times New Roman" panose="02020603050405020304" pitchFamily="18" charset="0"/>
                <a:ea typeface="MS PGothic" panose="020B0600070205080204" pitchFamily="34" charset="-128"/>
              </a:defRPr>
            </a:lvl3pPr>
            <a:lvl4pPr marL="1597709" indent="-228244" defTabSz="922487">
              <a:defRPr sz="3000" b="1">
                <a:solidFill>
                  <a:schemeClr val="tx1"/>
                </a:solidFill>
                <a:latin typeface="Times New Roman" panose="02020603050405020304" pitchFamily="18" charset="0"/>
                <a:ea typeface="MS PGothic" panose="020B0600070205080204" pitchFamily="34" charset="-128"/>
              </a:defRPr>
            </a:lvl4pPr>
            <a:lvl5pPr marL="2054197" indent="-228244" defTabSz="922487">
              <a:defRPr sz="3000" b="1">
                <a:solidFill>
                  <a:schemeClr val="tx1"/>
                </a:solidFill>
                <a:latin typeface="Times New Roman" panose="02020603050405020304" pitchFamily="18" charset="0"/>
                <a:ea typeface="MS PGothic" panose="020B0600070205080204" pitchFamily="34" charset="-128"/>
              </a:defRPr>
            </a:lvl5pPr>
            <a:lvl6pPr marL="2510686" indent="-228244" defTabSz="922487"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67174" indent="-228244" defTabSz="922487"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3662" indent="-228244" defTabSz="922487"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0151" indent="-228244" defTabSz="922487"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fld id="{433ADD6C-8C45-4B8B-BCE3-D24D2A2710C1}" type="slidenum">
              <a:rPr lang="en-US" altLang="en-US" sz="1200" b="0">
                <a:latin typeface="Arial" panose="020B0604020202020204" pitchFamily="34" charset="0"/>
              </a:rPr>
              <a:pPr/>
              <a:t>1</a:t>
            </a:fld>
            <a:endParaRPr lang="en-US" altLang="en-US" sz="1200" b="0">
              <a:latin typeface="Arial" panose="020B0604020202020204" pitchFamily="34" charset="0"/>
            </a:endParaRPr>
          </a:p>
        </p:txBody>
      </p:sp>
      <p:sp>
        <p:nvSpPr>
          <p:cNvPr id="10243" name="Rectangle 2">
            <a:extLst>
              <a:ext uri="{FF2B5EF4-FFF2-40B4-BE49-F238E27FC236}">
                <a16:creationId xmlns:a16="http://schemas.microsoft.com/office/drawing/2014/main" id="{74126B33-C8FE-4AF2-A37F-9EF761504556}"/>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308175C4-D360-4D1B-9B1C-55BE872C72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65013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291839" y="10204703"/>
            <a:ext cx="37307522" cy="584775"/>
          </a:xfrm>
          <a:prstGeom prst="rect">
            <a:avLst/>
          </a:prstGeom>
        </p:spPr>
        <p:txBody>
          <a:bodyPr/>
          <a:lstStyle>
            <a:lvl1pPr>
              <a:defRPr/>
            </a:lvl1pPr>
          </a:lstStyle>
          <a:p>
            <a:endParaRPr/>
          </a:p>
        </p:txBody>
      </p:sp>
      <p:sp>
        <p:nvSpPr>
          <p:cNvPr id="3" name="Holder 3"/>
          <p:cNvSpPr>
            <a:spLocks noGrp="1"/>
          </p:cNvSpPr>
          <p:nvPr>
            <p:ph type="subTitle" idx="4"/>
          </p:nvPr>
        </p:nvSpPr>
        <p:spPr>
          <a:xfrm>
            <a:off x="6583680" y="18434304"/>
            <a:ext cx="30723840" cy="276999"/>
          </a:xfrm>
          <a:prstGeom prst="rect">
            <a:avLst/>
          </a:prstGeom>
        </p:spPr>
        <p:txBody>
          <a:bodyPr/>
          <a:lstStyle>
            <a:lvl1pPr>
              <a:defRPr/>
            </a:lvl1pPr>
          </a:lstStyle>
          <a:p>
            <a:endParaRPr/>
          </a:p>
        </p:txBody>
      </p:sp>
      <p:sp>
        <p:nvSpPr>
          <p:cNvPr id="4" name="Holder 4">
            <a:extLst>
              <a:ext uri="{FF2B5EF4-FFF2-40B4-BE49-F238E27FC236}">
                <a16:creationId xmlns:a16="http://schemas.microsoft.com/office/drawing/2014/main" id="{A02AB797-434D-4C20-9F5A-D02A278CB7A0}"/>
              </a:ext>
            </a:extLst>
          </p:cNvPr>
          <p:cNvSpPr>
            <a:spLocks noGrp="1"/>
          </p:cNvSpPr>
          <p:nvPr>
            <p:ph type="ftr" sz="quarter" idx="10"/>
          </p:nvPr>
        </p:nvSpPr>
        <p:spPr>
          <a:xfrm>
            <a:off x="14922500" y="30613350"/>
            <a:ext cx="14046200" cy="461963"/>
          </a:xfrm>
        </p:spPr>
        <p:txBody>
          <a:bodyPr/>
          <a:lstStyle>
            <a:lvl1pPr algn="ct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endParaRPr/>
          </a:p>
        </p:txBody>
      </p:sp>
      <p:sp>
        <p:nvSpPr>
          <p:cNvPr id="5" name="Holder 5">
            <a:extLst>
              <a:ext uri="{FF2B5EF4-FFF2-40B4-BE49-F238E27FC236}">
                <a16:creationId xmlns:a16="http://schemas.microsoft.com/office/drawing/2014/main" id="{1D31CC9A-1FA9-481A-8756-61496ABAE6D8}"/>
              </a:ext>
            </a:extLst>
          </p:cNvPr>
          <p:cNvSpPr>
            <a:spLocks noGrp="1"/>
          </p:cNvSpPr>
          <p:nvPr>
            <p:ph type="dt" sz="half" idx="11"/>
          </p:nvPr>
        </p:nvSpPr>
        <p:spPr>
          <a:xfrm>
            <a:off x="2193925" y="30613350"/>
            <a:ext cx="10094913" cy="461963"/>
          </a:xfrm>
        </p:spPr>
        <p:txBody>
          <a:bodyPr/>
          <a:lstStyle>
            <a:lvl1pPr algn="l"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68B5B67F-D51E-46EF-AEEC-B0317C83CE72}" type="datetimeFigureOut">
              <a:rPr lang="en-US"/>
              <a:pPr>
                <a:defRPr/>
              </a:pPr>
              <a:t>4/8/2019</a:t>
            </a:fld>
            <a:endParaRPr lang="en-US"/>
          </a:p>
        </p:txBody>
      </p:sp>
      <p:sp>
        <p:nvSpPr>
          <p:cNvPr id="6" name="Holder 6">
            <a:extLst>
              <a:ext uri="{FF2B5EF4-FFF2-40B4-BE49-F238E27FC236}">
                <a16:creationId xmlns:a16="http://schemas.microsoft.com/office/drawing/2014/main" id="{141595E8-70AA-48E5-93E3-AA835A195FE3}"/>
              </a:ext>
            </a:extLst>
          </p:cNvPr>
          <p:cNvSpPr>
            <a:spLocks noGrp="1"/>
          </p:cNvSpPr>
          <p:nvPr>
            <p:ph type="sldNum" sz="quarter" idx="12"/>
          </p:nvPr>
        </p:nvSpPr>
        <p:spPr>
          <a:xfrm>
            <a:off x="31602363" y="30613350"/>
            <a:ext cx="10094912" cy="461963"/>
          </a:xfrm>
        </p:spPr>
        <p:txBody>
          <a:bodyPr/>
          <a:lstStyle>
            <a:lvl1pPr algn="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A9AE4429-8F99-4927-8DF9-411E52D67489}" type="slidenum">
              <a:rPr/>
              <a:pPr>
                <a:defRPr/>
              </a:pPr>
              <a:t>‹#›</a:t>
            </a:fld>
            <a:endParaRPr/>
          </a:p>
        </p:txBody>
      </p:sp>
    </p:spTree>
    <p:extLst>
      <p:ext uri="{BB962C8B-B14F-4D97-AF65-F5344CB8AC3E}">
        <p14:creationId xmlns:p14="http://schemas.microsoft.com/office/powerpoint/2010/main" val="75754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058444" y="1106353"/>
            <a:ext cx="33774313" cy="1276375"/>
          </a:xfrm>
        </p:spPr>
        <p:txBody>
          <a:bodyPr/>
          <a:lstStyle>
            <a:lvl1pPr>
              <a:defRPr sz="8294" b="0" i="0">
                <a:solidFill>
                  <a:srgbClr val="F2F2F2"/>
                </a:solidFill>
                <a:latin typeface="Times New Roman"/>
                <a:cs typeface="Times New Roman"/>
              </a:defRPr>
            </a:lvl1pPr>
          </a:lstStyle>
          <a:p>
            <a:endParaRPr/>
          </a:p>
        </p:txBody>
      </p:sp>
      <p:sp>
        <p:nvSpPr>
          <p:cNvPr id="3" name="Holder 3"/>
          <p:cNvSpPr>
            <a:spLocks noGrp="1"/>
          </p:cNvSpPr>
          <p:nvPr>
            <p:ph type="body" idx="1"/>
          </p:nvPr>
        </p:nvSpPr>
        <p:spPr/>
        <p:txBody>
          <a:bodyPr/>
          <a:lstStyle>
            <a:lvl1pPr>
              <a:defRPr/>
            </a:lvl1pPr>
          </a:lstStyle>
          <a:p>
            <a:endParaRPr/>
          </a:p>
        </p:txBody>
      </p:sp>
      <p:sp>
        <p:nvSpPr>
          <p:cNvPr id="4" name="Holder 4">
            <a:extLst>
              <a:ext uri="{FF2B5EF4-FFF2-40B4-BE49-F238E27FC236}">
                <a16:creationId xmlns:a16="http://schemas.microsoft.com/office/drawing/2014/main" id="{02117DF6-2833-4413-964C-7CB018A008B3}"/>
              </a:ext>
            </a:extLst>
          </p:cNvPr>
          <p:cNvSpPr>
            <a:spLocks noGrp="1"/>
          </p:cNvSpPr>
          <p:nvPr>
            <p:ph type="ftr" sz="quarter" idx="10"/>
          </p:nvPr>
        </p:nvSpPr>
        <p:spPr>
          <a:xfrm>
            <a:off x="14922500" y="30613350"/>
            <a:ext cx="14046200" cy="461963"/>
          </a:xfrm>
        </p:spPr>
        <p:txBody>
          <a:bodyPr/>
          <a:lstStyle>
            <a:lvl1pPr algn="ct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endParaRPr/>
          </a:p>
        </p:txBody>
      </p:sp>
      <p:sp>
        <p:nvSpPr>
          <p:cNvPr id="5" name="Holder 5">
            <a:extLst>
              <a:ext uri="{FF2B5EF4-FFF2-40B4-BE49-F238E27FC236}">
                <a16:creationId xmlns:a16="http://schemas.microsoft.com/office/drawing/2014/main" id="{81262E1F-D46A-4F3B-BB29-019A37172DEE}"/>
              </a:ext>
            </a:extLst>
          </p:cNvPr>
          <p:cNvSpPr>
            <a:spLocks noGrp="1"/>
          </p:cNvSpPr>
          <p:nvPr>
            <p:ph type="dt" sz="half" idx="11"/>
          </p:nvPr>
        </p:nvSpPr>
        <p:spPr>
          <a:xfrm>
            <a:off x="2193925" y="30613350"/>
            <a:ext cx="10094913" cy="461963"/>
          </a:xfrm>
        </p:spPr>
        <p:txBody>
          <a:bodyPr/>
          <a:lstStyle>
            <a:lvl1pPr algn="l"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33E731FC-2A4E-4C66-9210-40572A243B93}" type="datetimeFigureOut">
              <a:rPr lang="en-US"/>
              <a:pPr>
                <a:defRPr/>
              </a:pPr>
              <a:t>4/8/2019</a:t>
            </a:fld>
            <a:endParaRPr lang="en-US"/>
          </a:p>
        </p:txBody>
      </p:sp>
      <p:sp>
        <p:nvSpPr>
          <p:cNvPr id="6" name="Holder 6">
            <a:extLst>
              <a:ext uri="{FF2B5EF4-FFF2-40B4-BE49-F238E27FC236}">
                <a16:creationId xmlns:a16="http://schemas.microsoft.com/office/drawing/2014/main" id="{0E38E62D-B162-4ADC-A234-26BCADEC4EF2}"/>
              </a:ext>
            </a:extLst>
          </p:cNvPr>
          <p:cNvSpPr>
            <a:spLocks noGrp="1"/>
          </p:cNvSpPr>
          <p:nvPr>
            <p:ph type="sldNum" sz="quarter" idx="12"/>
          </p:nvPr>
        </p:nvSpPr>
        <p:spPr>
          <a:xfrm>
            <a:off x="31602363" y="30613350"/>
            <a:ext cx="10094912" cy="461963"/>
          </a:xfrm>
        </p:spPr>
        <p:txBody>
          <a:bodyPr/>
          <a:lstStyle>
            <a:lvl1pPr algn="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A2FBA870-1A0F-47F8-B8AA-D0D92086C8F3}" type="slidenum">
              <a:rPr/>
              <a:pPr>
                <a:defRPr/>
              </a:pPr>
              <a:t>‹#›</a:t>
            </a:fld>
            <a:endParaRPr/>
          </a:p>
        </p:txBody>
      </p:sp>
    </p:spTree>
    <p:extLst>
      <p:ext uri="{BB962C8B-B14F-4D97-AF65-F5344CB8AC3E}">
        <p14:creationId xmlns:p14="http://schemas.microsoft.com/office/powerpoint/2010/main" val="4115918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058444" y="1106353"/>
            <a:ext cx="33774313" cy="1276375"/>
          </a:xfrm>
        </p:spPr>
        <p:txBody>
          <a:bodyPr/>
          <a:lstStyle>
            <a:lvl1pPr>
              <a:defRPr sz="8294" b="0" i="0">
                <a:solidFill>
                  <a:srgbClr val="F2F2F2"/>
                </a:solidFill>
                <a:latin typeface="Times New Roman"/>
                <a:cs typeface="Times New Roman"/>
              </a:defRPr>
            </a:lvl1pPr>
          </a:lstStyle>
          <a:p>
            <a:endParaRPr/>
          </a:p>
        </p:txBody>
      </p:sp>
      <p:sp>
        <p:nvSpPr>
          <p:cNvPr id="3" name="Holder 3"/>
          <p:cNvSpPr>
            <a:spLocks noGrp="1"/>
          </p:cNvSpPr>
          <p:nvPr>
            <p:ph sz="half" idx="2"/>
          </p:nvPr>
        </p:nvSpPr>
        <p:spPr>
          <a:xfrm>
            <a:off x="2194560" y="7571232"/>
            <a:ext cx="19092673" cy="276999"/>
          </a:xfrm>
          <a:prstGeom prst="rect">
            <a:avLst/>
          </a:prstGeom>
        </p:spPr>
        <p:txBody>
          <a:bodyPr/>
          <a:lstStyle>
            <a:lvl1pPr>
              <a:defRPr/>
            </a:lvl1pPr>
          </a:lstStyle>
          <a:p>
            <a:endParaRPr/>
          </a:p>
        </p:txBody>
      </p:sp>
      <p:sp>
        <p:nvSpPr>
          <p:cNvPr id="4" name="Holder 4"/>
          <p:cNvSpPr>
            <a:spLocks noGrp="1"/>
          </p:cNvSpPr>
          <p:nvPr>
            <p:ph sz="half" idx="3"/>
          </p:nvPr>
        </p:nvSpPr>
        <p:spPr>
          <a:xfrm>
            <a:off x="22603967" y="7571232"/>
            <a:ext cx="19092673" cy="276999"/>
          </a:xfrm>
          <a:prstGeom prst="rect">
            <a:avLst/>
          </a:prstGeom>
        </p:spPr>
        <p:txBody>
          <a:bodyPr/>
          <a:lstStyle>
            <a:lvl1pPr>
              <a:defRPr/>
            </a:lvl1pPr>
          </a:lstStyle>
          <a:p>
            <a:endParaRPr/>
          </a:p>
        </p:txBody>
      </p:sp>
      <p:sp>
        <p:nvSpPr>
          <p:cNvPr id="5" name="Holder 5">
            <a:extLst>
              <a:ext uri="{FF2B5EF4-FFF2-40B4-BE49-F238E27FC236}">
                <a16:creationId xmlns:a16="http://schemas.microsoft.com/office/drawing/2014/main" id="{D649610C-3418-45BF-8AA5-43088889F6D3}"/>
              </a:ext>
            </a:extLst>
          </p:cNvPr>
          <p:cNvSpPr>
            <a:spLocks noGrp="1"/>
          </p:cNvSpPr>
          <p:nvPr>
            <p:ph type="ftr" sz="quarter" idx="10"/>
          </p:nvPr>
        </p:nvSpPr>
        <p:spPr>
          <a:xfrm>
            <a:off x="14922500" y="30613350"/>
            <a:ext cx="14046200" cy="461963"/>
          </a:xfrm>
        </p:spPr>
        <p:txBody>
          <a:bodyPr/>
          <a:lstStyle>
            <a:lvl1pPr algn="ct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endParaRPr/>
          </a:p>
        </p:txBody>
      </p:sp>
      <p:sp>
        <p:nvSpPr>
          <p:cNvPr id="6" name="Holder 6">
            <a:extLst>
              <a:ext uri="{FF2B5EF4-FFF2-40B4-BE49-F238E27FC236}">
                <a16:creationId xmlns:a16="http://schemas.microsoft.com/office/drawing/2014/main" id="{16B8AA84-4233-447E-AC58-3F300F0E965B}"/>
              </a:ext>
            </a:extLst>
          </p:cNvPr>
          <p:cNvSpPr>
            <a:spLocks noGrp="1"/>
          </p:cNvSpPr>
          <p:nvPr>
            <p:ph type="dt" sz="half" idx="11"/>
          </p:nvPr>
        </p:nvSpPr>
        <p:spPr>
          <a:xfrm>
            <a:off x="2193925" y="30613350"/>
            <a:ext cx="10094913" cy="461963"/>
          </a:xfrm>
        </p:spPr>
        <p:txBody>
          <a:bodyPr/>
          <a:lstStyle>
            <a:lvl1pPr algn="l"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F2AC246C-57AD-4207-8EB3-FD18E176D7FB}" type="datetimeFigureOut">
              <a:rPr lang="en-US"/>
              <a:pPr>
                <a:defRPr/>
              </a:pPr>
              <a:t>4/8/2019</a:t>
            </a:fld>
            <a:endParaRPr lang="en-US"/>
          </a:p>
        </p:txBody>
      </p:sp>
      <p:sp>
        <p:nvSpPr>
          <p:cNvPr id="7" name="Holder 7">
            <a:extLst>
              <a:ext uri="{FF2B5EF4-FFF2-40B4-BE49-F238E27FC236}">
                <a16:creationId xmlns:a16="http://schemas.microsoft.com/office/drawing/2014/main" id="{EE7155A8-2614-45EF-BB4A-90976A5AA6AF}"/>
              </a:ext>
            </a:extLst>
          </p:cNvPr>
          <p:cNvSpPr>
            <a:spLocks noGrp="1"/>
          </p:cNvSpPr>
          <p:nvPr>
            <p:ph type="sldNum" sz="quarter" idx="12"/>
          </p:nvPr>
        </p:nvSpPr>
        <p:spPr>
          <a:xfrm>
            <a:off x="31602363" y="30613350"/>
            <a:ext cx="10094912" cy="461963"/>
          </a:xfrm>
        </p:spPr>
        <p:txBody>
          <a:bodyPr/>
          <a:lstStyle>
            <a:lvl1pPr algn="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13ADC25E-D5E6-44CD-8D98-0360041557B6}" type="slidenum">
              <a:rPr/>
              <a:pPr>
                <a:defRPr/>
              </a:pPr>
              <a:t>‹#›</a:t>
            </a:fld>
            <a:endParaRPr/>
          </a:p>
        </p:txBody>
      </p:sp>
    </p:spTree>
    <p:extLst>
      <p:ext uri="{BB962C8B-B14F-4D97-AF65-F5344CB8AC3E}">
        <p14:creationId xmlns:p14="http://schemas.microsoft.com/office/powerpoint/2010/main" val="2414194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058444" y="1106353"/>
            <a:ext cx="33774313" cy="1276375"/>
          </a:xfrm>
        </p:spPr>
        <p:txBody>
          <a:bodyPr/>
          <a:lstStyle>
            <a:lvl1pPr>
              <a:defRPr sz="8294" b="0" i="0">
                <a:solidFill>
                  <a:srgbClr val="F2F2F2"/>
                </a:solidFill>
                <a:latin typeface="Times New Roman"/>
                <a:cs typeface="Times New Roman"/>
              </a:defRPr>
            </a:lvl1pPr>
          </a:lstStyle>
          <a:p>
            <a:endParaRPr/>
          </a:p>
        </p:txBody>
      </p:sp>
      <p:sp>
        <p:nvSpPr>
          <p:cNvPr id="3" name="Holder 3">
            <a:extLst>
              <a:ext uri="{FF2B5EF4-FFF2-40B4-BE49-F238E27FC236}">
                <a16:creationId xmlns:a16="http://schemas.microsoft.com/office/drawing/2014/main" id="{5FA692A6-1114-4537-9656-0FB3930BA69B}"/>
              </a:ext>
            </a:extLst>
          </p:cNvPr>
          <p:cNvSpPr>
            <a:spLocks noGrp="1"/>
          </p:cNvSpPr>
          <p:nvPr>
            <p:ph type="ftr" sz="quarter" idx="10"/>
          </p:nvPr>
        </p:nvSpPr>
        <p:spPr>
          <a:xfrm>
            <a:off x="14922500" y="30613350"/>
            <a:ext cx="14046200" cy="461963"/>
          </a:xfrm>
        </p:spPr>
        <p:txBody>
          <a:bodyPr/>
          <a:lstStyle>
            <a:lvl1pPr algn="ct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endParaRPr/>
          </a:p>
        </p:txBody>
      </p:sp>
      <p:sp>
        <p:nvSpPr>
          <p:cNvPr id="4" name="Holder 4">
            <a:extLst>
              <a:ext uri="{FF2B5EF4-FFF2-40B4-BE49-F238E27FC236}">
                <a16:creationId xmlns:a16="http://schemas.microsoft.com/office/drawing/2014/main" id="{CE59C615-84AE-49F6-8C4A-60CA39ED3462}"/>
              </a:ext>
            </a:extLst>
          </p:cNvPr>
          <p:cNvSpPr>
            <a:spLocks noGrp="1"/>
          </p:cNvSpPr>
          <p:nvPr>
            <p:ph type="dt" sz="half" idx="11"/>
          </p:nvPr>
        </p:nvSpPr>
        <p:spPr>
          <a:xfrm>
            <a:off x="2193925" y="30613350"/>
            <a:ext cx="10094913" cy="461963"/>
          </a:xfrm>
        </p:spPr>
        <p:txBody>
          <a:bodyPr/>
          <a:lstStyle>
            <a:lvl1pPr algn="l"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27816487-99A6-4D28-8258-E8FF3B5294E4}" type="datetimeFigureOut">
              <a:rPr lang="en-US"/>
              <a:pPr>
                <a:defRPr/>
              </a:pPr>
              <a:t>4/8/2019</a:t>
            </a:fld>
            <a:endParaRPr lang="en-US"/>
          </a:p>
        </p:txBody>
      </p:sp>
      <p:sp>
        <p:nvSpPr>
          <p:cNvPr id="5" name="Holder 5">
            <a:extLst>
              <a:ext uri="{FF2B5EF4-FFF2-40B4-BE49-F238E27FC236}">
                <a16:creationId xmlns:a16="http://schemas.microsoft.com/office/drawing/2014/main" id="{4E92FEF9-98EB-4B96-A6FC-7582D45A520B}"/>
              </a:ext>
            </a:extLst>
          </p:cNvPr>
          <p:cNvSpPr>
            <a:spLocks noGrp="1"/>
          </p:cNvSpPr>
          <p:nvPr>
            <p:ph type="sldNum" sz="quarter" idx="12"/>
          </p:nvPr>
        </p:nvSpPr>
        <p:spPr>
          <a:xfrm>
            <a:off x="31602363" y="30613350"/>
            <a:ext cx="10094912" cy="461963"/>
          </a:xfrm>
        </p:spPr>
        <p:txBody>
          <a:bodyPr/>
          <a:lstStyle>
            <a:lvl1pPr algn="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7574E00D-1250-4512-A12C-381F72A95B31}" type="slidenum">
              <a:rPr/>
              <a:pPr>
                <a:defRPr/>
              </a:pPr>
              <a:t>‹#›</a:t>
            </a:fld>
            <a:endParaRPr/>
          </a:p>
        </p:txBody>
      </p:sp>
    </p:spTree>
    <p:extLst>
      <p:ext uri="{BB962C8B-B14F-4D97-AF65-F5344CB8AC3E}">
        <p14:creationId xmlns:p14="http://schemas.microsoft.com/office/powerpoint/2010/main" val="365468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a:extLst>
              <a:ext uri="{FF2B5EF4-FFF2-40B4-BE49-F238E27FC236}">
                <a16:creationId xmlns:a16="http://schemas.microsoft.com/office/drawing/2014/main" id="{ADBC9142-F078-48F6-875A-8B2FB6BD8A6A}"/>
              </a:ext>
            </a:extLst>
          </p:cNvPr>
          <p:cNvSpPr>
            <a:spLocks noGrp="1"/>
          </p:cNvSpPr>
          <p:nvPr>
            <p:ph type="ftr" sz="quarter" idx="10"/>
          </p:nvPr>
        </p:nvSpPr>
        <p:spPr>
          <a:xfrm>
            <a:off x="14922500" y="30613350"/>
            <a:ext cx="14046200" cy="461963"/>
          </a:xfrm>
        </p:spPr>
        <p:txBody>
          <a:bodyPr/>
          <a:lstStyle>
            <a:lvl1pPr algn="ct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endParaRPr/>
          </a:p>
        </p:txBody>
      </p:sp>
      <p:sp>
        <p:nvSpPr>
          <p:cNvPr id="3" name="Holder 3">
            <a:extLst>
              <a:ext uri="{FF2B5EF4-FFF2-40B4-BE49-F238E27FC236}">
                <a16:creationId xmlns:a16="http://schemas.microsoft.com/office/drawing/2014/main" id="{C9640496-0005-4AD7-AC67-8F434C85BBF4}"/>
              </a:ext>
            </a:extLst>
          </p:cNvPr>
          <p:cNvSpPr>
            <a:spLocks noGrp="1"/>
          </p:cNvSpPr>
          <p:nvPr>
            <p:ph type="dt" sz="half" idx="11"/>
          </p:nvPr>
        </p:nvSpPr>
        <p:spPr>
          <a:xfrm>
            <a:off x="2193925" y="30613350"/>
            <a:ext cx="10094913" cy="461963"/>
          </a:xfrm>
        </p:spPr>
        <p:txBody>
          <a:bodyPr/>
          <a:lstStyle>
            <a:lvl1pPr algn="l"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C44B2A07-5BD9-4B70-B417-78E4D77724D8}" type="datetimeFigureOut">
              <a:rPr lang="en-US"/>
              <a:pPr>
                <a:defRPr/>
              </a:pPr>
              <a:t>4/8/2019</a:t>
            </a:fld>
            <a:endParaRPr lang="en-US"/>
          </a:p>
        </p:txBody>
      </p:sp>
      <p:sp>
        <p:nvSpPr>
          <p:cNvPr id="4" name="Holder 4">
            <a:extLst>
              <a:ext uri="{FF2B5EF4-FFF2-40B4-BE49-F238E27FC236}">
                <a16:creationId xmlns:a16="http://schemas.microsoft.com/office/drawing/2014/main" id="{86BE0ED5-676E-477B-9B27-043684C69EBE}"/>
              </a:ext>
            </a:extLst>
          </p:cNvPr>
          <p:cNvSpPr>
            <a:spLocks noGrp="1"/>
          </p:cNvSpPr>
          <p:nvPr>
            <p:ph type="sldNum" sz="quarter" idx="12"/>
          </p:nvPr>
        </p:nvSpPr>
        <p:spPr>
          <a:xfrm>
            <a:off x="31602363" y="30613350"/>
            <a:ext cx="10094912" cy="461963"/>
          </a:xfrm>
        </p:spPr>
        <p:txBody>
          <a:bodyPr/>
          <a:lstStyle>
            <a:lvl1pPr algn="r" eaLnBrk="0" fontAlgn="base" hangingPunct="0">
              <a:spcBef>
                <a:spcPct val="0"/>
              </a:spcBef>
              <a:spcAft>
                <a:spcPct val="0"/>
              </a:spcAft>
              <a:defRPr sz="3000" b="1">
                <a:solidFill>
                  <a:prstClr val="black">
                    <a:tint val="75000"/>
                  </a:prstClr>
                </a:solidFill>
                <a:latin typeface="Times New Roman" panose="02020603050405020304" pitchFamily="18" charset="0"/>
                <a:ea typeface="MS PGothic" panose="020B0600070205080204" pitchFamily="34" charset="-128"/>
              </a:defRPr>
            </a:lvl1pPr>
          </a:lstStyle>
          <a:p>
            <a:pPr>
              <a:defRPr/>
            </a:pPr>
            <a:fld id="{B8243645-3278-45D6-991E-7ABD1F131FC3}" type="slidenum">
              <a:rPr/>
              <a:pPr>
                <a:defRPr/>
              </a:pPr>
              <a:t>‹#›</a:t>
            </a:fld>
            <a:endParaRPr/>
          </a:p>
        </p:txBody>
      </p:sp>
    </p:spTree>
    <p:extLst>
      <p:ext uri="{BB962C8B-B14F-4D97-AF65-F5344CB8AC3E}">
        <p14:creationId xmlns:p14="http://schemas.microsoft.com/office/powerpoint/2010/main" val="40920951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a:extLst>
              <a:ext uri="{FF2B5EF4-FFF2-40B4-BE49-F238E27FC236}">
                <a16:creationId xmlns:a16="http://schemas.microsoft.com/office/drawing/2014/main" id="{80CB7741-6C45-44C1-B42A-6C324B730DFF}"/>
              </a:ext>
            </a:extLst>
          </p:cNvPr>
          <p:cNvSpPr/>
          <p:nvPr/>
        </p:nvSpPr>
        <p:spPr>
          <a:xfrm>
            <a:off x="0" y="6788150"/>
            <a:ext cx="43891200" cy="26123900"/>
          </a:xfrm>
          <a:custGeom>
            <a:avLst/>
            <a:gdLst/>
            <a:ahLst/>
            <a:cxnLst/>
            <a:rect l="l" t="t" r="r" b="b"/>
            <a:pathLst>
              <a:path w="20104100" h="11968480">
                <a:moveTo>
                  <a:pt x="0" y="11968144"/>
                </a:moveTo>
                <a:lnTo>
                  <a:pt x="20104099" y="11968144"/>
                </a:lnTo>
                <a:lnTo>
                  <a:pt x="20104099" y="0"/>
                </a:lnTo>
                <a:lnTo>
                  <a:pt x="0" y="0"/>
                </a:lnTo>
                <a:lnTo>
                  <a:pt x="0" y="11968144"/>
                </a:lnTo>
                <a:close/>
              </a:path>
            </a:pathLst>
          </a:custGeom>
          <a:solidFill>
            <a:srgbClr val="EEEAFF"/>
          </a:solidFill>
        </p:spPr>
        <p:txBody>
          <a:bodyPr lIns="0" tIns="0" rIns="0" bIns="0"/>
          <a:lstStyle/>
          <a:p>
            <a:pPr eaLnBrk="1" fontAlgn="auto" hangingPunct="1">
              <a:spcBef>
                <a:spcPts val="0"/>
              </a:spcBef>
              <a:spcAft>
                <a:spcPts val="0"/>
              </a:spcAft>
              <a:defRPr/>
            </a:pPr>
            <a:endParaRPr sz="3929" b="0">
              <a:solidFill>
                <a:prstClr val="black"/>
              </a:solidFill>
              <a:latin typeface="Calibri"/>
              <a:ea typeface="+mn-ea"/>
            </a:endParaRPr>
          </a:p>
        </p:txBody>
      </p:sp>
      <p:sp>
        <p:nvSpPr>
          <p:cNvPr id="17" name="bk object 17">
            <a:extLst>
              <a:ext uri="{FF2B5EF4-FFF2-40B4-BE49-F238E27FC236}">
                <a16:creationId xmlns:a16="http://schemas.microsoft.com/office/drawing/2014/main" id="{AB4054EF-1F84-4D76-8400-FA9EEB591F30}"/>
              </a:ext>
            </a:extLst>
          </p:cNvPr>
          <p:cNvSpPr/>
          <p:nvPr/>
        </p:nvSpPr>
        <p:spPr>
          <a:xfrm>
            <a:off x="0" y="6788150"/>
            <a:ext cx="43891200" cy="73025"/>
          </a:xfrm>
          <a:prstGeom prst="rect">
            <a:avLst/>
          </a:prstGeom>
          <a:blipFill>
            <a:blip r:embed="rId7" cstate="print"/>
            <a:stretch>
              <a:fillRect/>
            </a:stretch>
          </a:blipFill>
        </p:spPr>
        <p:txBody>
          <a:bodyPr lIns="0" tIns="0" rIns="0" bIns="0"/>
          <a:lstStyle/>
          <a:p>
            <a:pPr eaLnBrk="1" fontAlgn="auto" hangingPunct="1">
              <a:spcBef>
                <a:spcPts val="0"/>
              </a:spcBef>
              <a:spcAft>
                <a:spcPts val="0"/>
              </a:spcAft>
              <a:defRPr/>
            </a:pPr>
            <a:endParaRPr sz="3929" b="0">
              <a:solidFill>
                <a:prstClr val="black"/>
              </a:solidFill>
              <a:latin typeface="Calibri"/>
              <a:ea typeface="+mn-ea"/>
            </a:endParaRPr>
          </a:p>
        </p:txBody>
      </p:sp>
      <p:sp>
        <p:nvSpPr>
          <p:cNvPr id="18" name="bk object 18">
            <a:extLst>
              <a:ext uri="{FF2B5EF4-FFF2-40B4-BE49-F238E27FC236}">
                <a16:creationId xmlns:a16="http://schemas.microsoft.com/office/drawing/2014/main" id="{36AE24B6-514D-4FE0-B545-E6D867599FB4}"/>
              </a:ext>
            </a:extLst>
          </p:cNvPr>
          <p:cNvSpPr/>
          <p:nvPr/>
        </p:nvSpPr>
        <p:spPr>
          <a:xfrm>
            <a:off x="0" y="0"/>
            <a:ext cx="43891200" cy="6788150"/>
          </a:xfrm>
          <a:custGeom>
            <a:avLst/>
            <a:gdLst/>
            <a:ahLst/>
            <a:cxnLst/>
            <a:rect l="l" t="t" r="r" b="b"/>
            <a:pathLst>
              <a:path w="20104100" h="3110230">
                <a:moveTo>
                  <a:pt x="0" y="3109924"/>
                </a:moveTo>
                <a:lnTo>
                  <a:pt x="20104100" y="3109924"/>
                </a:lnTo>
                <a:lnTo>
                  <a:pt x="20104100" y="0"/>
                </a:lnTo>
                <a:lnTo>
                  <a:pt x="0" y="0"/>
                </a:lnTo>
                <a:lnTo>
                  <a:pt x="0" y="3109924"/>
                </a:lnTo>
                <a:close/>
              </a:path>
            </a:pathLst>
          </a:custGeom>
          <a:solidFill>
            <a:srgbClr val="421062"/>
          </a:solidFill>
        </p:spPr>
        <p:txBody>
          <a:bodyPr lIns="0" tIns="0" rIns="0" bIns="0"/>
          <a:lstStyle/>
          <a:p>
            <a:pPr eaLnBrk="1" fontAlgn="auto" hangingPunct="1">
              <a:spcBef>
                <a:spcPts val="0"/>
              </a:spcBef>
              <a:spcAft>
                <a:spcPts val="0"/>
              </a:spcAft>
              <a:defRPr/>
            </a:pPr>
            <a:endParaRPr sz="3929" b="0">
              <a:solidFill>
                <a:prstClr val="black"/>
              </a:solidFill>
              <a:latin typeface="Calibri"/>
              <a:ea typeface="+mn-ea"/>
            </a:endParaRPr>
          </a:p>
        </p:txBody>
      </p:sp>
      <p:sp>
        <p:nvSpPr>
          <p:cNvPr id="19" name="bk object 19">
            <a:extLst>
              <a:ext uri="{FF2B5EF4-FFF2-40B4-BE49-F238E27FC236}">
                <a16:creationId xmlns:a16="http://schemas.microsoft.com/office/drawing/2014/main" id="{A0C5702B-EBED-486D-A8D6-0D33DF448F3F}"/>
              </a:ext>
            </a:extLst>
          </p:cNvPr>
          <p:cNvSpPr/>
          <p:nvPr/>
        </p:nvSpPr>
        <p:spPr>
          <a:xfrm>
            <a:off x="0" y="0"/>
            <a:ext cx="43891200" cy="0"/>
          </a:xfrm>
          <a:custGeom>
            <a:avLst/>
            <a:gdLst/>
            <a:ahLst/>
            <a:cxnLst/>
            <a:rect l="l" t="t" r="r" b="b"/>
            <a:pathLst>
              <a:path w="20104100">
                <a:moveTo>
                  <a:pt x="0" y="0"/>
                </a:moveTo>
                <a:lnTo>
                  <a:pt x="20104101" y="0"/>
                </a:lnTo>
              </a:path>
            </a:pathLst>
          </a:custGeom>
          <a:ln w="4362">
            <a:solidFill>
              <a:srgbClr val="5B92C7"/>
            </a:solidFill>
          </a:ln>
        </p:spPr>
        <p:txBody>
          <a:bodyPr lIns="0" tIns="0" rIns="0" bIns="0"/>
          <a:lstStyle/>
          <a:p>
            <a:pPr eaLnBrk="1" fontAlgn="auto" hangingPunct="1">
              <a:spcBef>
                <a:spcPts val="0"/>
              </a:spcBef>
              <a:spcAft>
                <a:spcPts val="0"/>
              </a:spcAft>
              <a:defRPr/>
            </a:pPr>
            <a:endParaRPr sz="3929" b="0">
              <a:solidFill>
                <a:prstClr val="black"/>
              </a:solidFill>
              <a:latin typeface="Calibri"/>
              <a:ea typeface="+mn-ea"/>
            </a:endParaRPr>
          </a:p>
        </p:txBody>
      </p:sp>
      <p:sp>
        <p:nvSpPr>
          <p:cNvPr id="20" name="bk object 20">
            <a:extLst>
              <a:ext uri="{FF2B5EF4-FFF2-40B4-BE49-F238E27FC236}">
                <a16:creationId xmlns:a16="http://schemas.microsoft.com/office/drawing/2014/main" id="{CCDA2136-52FF-446B-982B-7786820A449E}"/>
              </a:ext>
            </a:extLst>
          </p:cNvPr>
          <p:cNvSpPr/>
          <p:nvPr/>
        </p:nvSpPr>
        <p:spPr>
          <a:xfrm>
            <a:off x="0" y="0"/>
            <a:ext cx="43891200" cy="6788150"/>
          </a:xfrm>
          <a:custGeom>
            <a:avLst/>
            <a:gdLst/>
            <a:ahLst/>
            <a:cxnLst/>
            <a:rect l="l" t="t" r="r" b="b"/>
            <a:pathLst>
              <a:path w="20104100" h="3110230">
                <a:moveTo>
                  <a:pt x="20104101" y="3109924"/>
                </a:moveTo>
                <a:lnTo>
                  <a:pt x="0" y="3109924"/>
                </a:lnTo>
                <a:lnTo>
                  <a:pt x="0" y="0"/>
                </a:lnTo>
              </a:path>
            </a:pathLst>
          </a:custGeom>
          <a:ln w="4362">
            <a:solidFill>
              <a:srgbClr val="5B92C7"/>
            </a:solidFill>
          </a:ln>
        </p:spPr>
        <p:txBody>
          <a:bodyPr lIns="0" tIns="0" rIns="0" bIns="0"/>
          <a:lstStyle/>
          <a:p>
            <a:pPr eaLnBrk="1" fontAlgn="auto" hangingPunct="1">
              <a:spcBef>
                <a:spcPts val="0"/>
              </a:spcBef>
              <a:spcAft>
                <a:spcPts val="0"/>
              </a:spcAft>
              <a:defRPr/>
            </a:pPr>
            <a:endParaRPr sz="3929" b="0">
              <a:solidFill>
                <a:prstClr val="black"/>
              </a:solidFill>
              <a:latin typeface="Calibri"/>
              <a:ea typeface="+mn-ea"/>
            </a:endParaRPr>
          </a:p>
        </p:txBody>
      </p:sp>
      <p:sp>
        <p:nvSpPr>
          <p:cNvPr id="1031" name="Holder 2">
            <a:extLst>
              <a:ext uri="{FF2B5EF4-FFF2-40B4-BE49-F238E27FC236}">
                <a16:creationId xmlns:a16="http://schemas.microsoft.com/office/drawing/2014/main" id="{E11DECE2-5BA3-4749-A837-A33C988AFE87}"/>
              </a:ext>
            </a:extLst>
          </p:cNvPr>
          <p:cNvSpPr>
            <a:spLocks noGrp="1"/>
          </p:cNvSpPr>
          <p:nvPr>
            <p:ph type="title"/>
          </p:nvPr>
        </p:nvSpPr>
        <p:spPr bwMode="auto">
          <a:xfrm>
            <a:off x="5057775" y="1106488"/>
            <a:ext cx="33775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a:p>
        </p:txBody>
      </p:sp>
      <p:sp>
        <p:nvSpPr>
          <p:cNvPr id="1032" name="Holder 3">
            <a:extLst>
              <a:ext uri="{FF2B5EF4-FFF2-40B4-BE49-F238E27FC236}">
                <a16:creationId xmlns:a16="http://schemas.microsoft.com/office/drawing/2014/main" id="{13AF7D7E-C124-4F86-890B-08586794D792}"/>
              </a:ext>
            </a:extLst>
          </p:cNvPr>
          <p:cNvSpPr>
            <a:spLocks noGrp="1"/>
          </p:cNvSpPr>
          <p:nvPr>
            <p:ph type="body" idx="1"/>
          </p:nvPr>
        </p:nvSpPr>
        <p:spPr bwMode="auto">
          <a:xfrm>
            <a:off x="2193925" y="7570788"/>
            <a:ext cx="395033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a:p>
        </p:txBody>
      </p:sp>
      <p:sp>
        <p:nvSpPr>
          <p:cNvPr id="4" name="Holder 4">
            <a:extLst>
              <a:ext uri="{FF2B5EF4-FFF2-40B4-BE49-F238E27FC236}">
                <a16:creationId xmlns:a16="http://schemas.microsoft.com/office/drawing/2014/main" id="{73A394A4-C8F9-4F8D-A5EA-C62331CF02F9}"/>
              </a:ext>
            </a:extLst>
          </p:cNvPr>
          <p:cNvSpPr>
            <a:spLocks noGrp="1"/>
          </p:cNvSpPr>
          <p:nvPr>
            <p:ph type="ftr" sz="quarter" idx="5"/>
          </p:nvPr>
        </p:nvSpPr>
        <p:spPr>
          <a:xfrm>
            <a:off x="14922500" y="30613350"/>
            <a:ext cx="14046200" cy="604838"/>
          </a:xfrm>
          <a:prstGeom prst="rect">
            <a:avLst/>
          </a:prstGeom>
        </p:spPr>
        <p:txBody>
          <a:bodyPr wrap="square" lIns="0" tIns="0" rIns="0" bIns="0">
            <a:spAutoFit/>
          </a:bodyPr>
          <a:lstStyle>
            <a:lvl1pPr algn="ctr" eaLnBrk="1" fontAlgn="auto" hangingPunct="1">
              <a:spcBef>
                <a:spcPts val="0"/>
              </a:spcBef>
              <a:spcAft>
                <a:spcPts val="0"/>
              </a:spcAft>
              <a:defRPr sz="3929" b="0">
                <a:solidFill>
                  <a:prstClr val="black">
                    <a:tint val="75000"/>
                  </a:prstClr>
                </a:solidFill>
                <a:latin typeface="Calibri"/>
                <a:ea typeface="+mn-ea"/>
              </a:defRPr>
            </a:lvl1pPr>
          </a:lstStyle>
          <a:p>
            <a:pPr>
              <a:defRPr/>
            </a:pPr>
            <a:endParaRPr lang="en-US"/>
          </a:p>
        </p:txBody>
      </p:sp>
      <p:sp>
        <p:nvSpPr>
          <p:cNvPr id="5" name="Holder 5">
            <a:extLst>
              <a:ext uri="{FF2B5EF4-FFF2-40B4-BE49-F238E27FC236}">
                <a16:creationId xmlns:a16="http://schemas.microsoft.com/office/drawing/2014/main" id="{E5333912-7730-41F4-94DB-1A92AD36299E}"/>
              </a:ext>
            </a:extLst>
          </p:cNvPr>
          <p:cNvSpPr>
            <a:spLocks noGrp="1"/>
          </p:cNvSpPr>
          <p:nvPr>
            <p:ph type="dt" sz="half" idx="6"/>
          </p:nvPr>
        </p:nvSpPr>
        <p:spPr>
          <a:xfrm>
            <a:off x="2193925" y="30613350"/>
            <a:ext cx="10094913" cy="604838"/>
          </a:xfrm>
          <a:prstGeom prst="rect">
            <a:avLst/>
          </a:prstGeom>
        </p:spPr>
        <p:txBody>
          <a:bodyPr wrap="square" lIns="0" tIns="0" rIns="0" bIns="0">
            <a:spAutoFit/>
          </a:bodyPr>
          <a:lstStyle>
            <a:lvl1pPr algn="l" eaLnBrk="1" fontAlgn="auto" hangingPunct="1">
              <a:spcBef>
                <a:spcPts val="0"/>
              </a:spcBef>
              <a:spcAft>
                <a:spcPts val="0"/>
              </a:spcAft>
              <a:defRPr sz="3929" b="0" smtClean="0">
                <a:solidFill>
                  <a:prstClr val="black">
                    <a:tint val="75000"/>
                  </a:prstClr>
                </a:solidFill>
                <a:latin typeface="Calibri"/>
                <a:ea typeface="+mn-ea"/>
              </a:defRPr>
            </a:lvl1pPr>
          </a:lstStyle>
          <a:p>
            <a:pPr>
              <a:defRPr/>
            </a:pPr>
            <a:fld id="{ADAB9114-050F-4C5E-8335-B30E38DBC98B}" type="datetimeFigureOut">
              <a:rPr lang="en-US"/>
              <a:pPr>
                <a:defRPr/>
              </a:pPr>
              <a:t>4/8/2019</a:t>
            </a:fld>
            <a:endParaRPr lang="en-US"/>
          </a:p>
        </p:txBody>
      </p:sp>
      <p:sp>
        <p:nvSpPr>
          <p:cNvPr id="6" name="Holder 6">
            <a:extLst>
              <a:ext uri="{FF2B5EF4-FFF2-40B4-BE49-F238E27FC236}">
                <a16:creationId xmlns:a16="http://schemas.microsoft.com/office/drawing/2014/main" id="{1E97C2D2-0D5E-46CD-8E5C-19AC922C51DA}"/>
              </a:ext>
            </a:extLst>
          </p:cNvPr>
          <p:cNvSpPr>
            <a:spLocks noGrp="1"/>
          </p:cNvSpPr>
          <p:nvPr>
            <p:ph type="sldNum" sz="quarter" idx="7"/>
          </p:nvPr>
        </p:nvSpPr>
        <p:spPr>
          <a:xfrm>
            <a:off x="31602363" y="30613350"/>
            <a:ext cx="10094912" cy="604838"/>
          </a:xfrm>
          <a:prstGeom prst="rect">
            <a:avLst/>
          </a:prstGeom>
        </p:spPr>
        <p:txBody>
          <a:bodyPr wrap="square" lIns="0" tIns="0" rIns="0" bIns="0">
            <a:spAutoFit/>
          </a:bodyPr>
          <a:lstStyle>
            <a:lvl1pPr algn="r" eaLnBrk="1" fontAlgn="auto" hangingPunct="1">
              <a:spcBef>
                <a:spcPts val="0"/>
              </a:spcBef>
              <a:spcAft>
                <a:spcPts val="0"/>
              </a:spcAft>
              <a:defRPr sz="3929" b="0" smtClean="0">
                <a:solidFill>
                  <a:prstClr val="black">
                    <a:tint val="75000"/>
                  </a:prstClr>
                </a:solidFill>
                <a:latin typeface="Calibri"/>
                <a:ea typeface="+mn-ea"/>
              </a:defRPr>
            </a:lvl1pPr>
          </a:lstStyle>
          <a:p>
            <a:pPr>
              <a:defRPr/>
            </a:pPr>
            <a:fld id="{DDEFA0A1-A6FD-4A8D-8E70-5F8DFB46EB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996950" algn="l" rtl="0" eaLnBrk="0" fontAlgn="base" hangingPunct="0">
        <a:spcBef>
          <a:spcPct val="20000"/>
        </a:spcBef>
        <a:spcAft>
          <a:spcPct val="0"/>
        </a:spcAft>
        <a:defRPr>
          <a:solidFill>
            <a:schemeClr val="tx1"/>
          </a:solidFill>
          <a:latin typeface="+mn-lt"/>
          <a:ea typeface="+mn-ea"/>
          <a:cs typeface="+mn-cs"/>
        </a:defRPr>
      </a:lvl2pPr>
      <a:lvl3pPr marL="1995488" algn="l" rtl="0" eaLnBrk="0" fontAlgn="base" hangingPunct="0">
        <a:spcBef>
          <a:spcPct val="20000"/>
        </a:spcBef>
        <a:spcAft>
          <a:spcPct val="0"/>
        </a:spcAft>
        <a:defRPr>
          <a:solidFill>
            <a:schemeClr val="tx1"/>
          </a:solidFill>
          <a:latin typeface="+mn-lt"/>
          <a:ea typeface="+mn-ea"/>
          <a:cs typeface="+mn-cs"/>
        </a:defRPr>
      </a:lvl3pPr>
      <a:lvl4pPr marL="2992438" algn="l" rtl="0" eaLnBrk="0" fontAlgn="base" hangingPunct="0">
        <a:spcBef>
          <a:spcPct val="20000"/>
        </a:spcBef>
        <a:spcAft>
          <a:spcPct val="0"/>
        </a:spcAft>
        <a:defRPr>
          <a:solidFill>
            <a:schemeClr val="tx1"/>
          </a:solidFill>
          <a:latin typeface="+mn-lt"/>
          <a:ea typeface="+mn-ea"/>
          <a:cs typeface="+mn-cs"/>
        </a:defRPr>
      </a:lvl4pPr>
      <a:lvl5pPr marL="3990975" algn="l" rtl="0" eaLnBrk="0" fontAlgn="base" hangingPunct="0">
        <a:spcBef>
          <a:spcPct val="20000"/>
        </a:spcBef>
        <a:spcAft>
          <a:spcPct val="0"/>
        </a:spcAft>
        <a:defRPr>
          <a:solidFill>
            <a:schemeClr val="tx1"/>
          </a:solidFill>
          <a:latin typeface="+mn-lt"/>
          <a:ea typeface="+mn-ea"/>
          <a:cs typeface="+mn-cs"/>
        </a:defRPr>
      </a:lvl5pPr>
      <a:lvl6pPr marL="4989652">
        <a:defRPr>
          <a:latin typeface="+mn-lt"/>
          <a:ea typeface="+mn-ea"/>
          <a:cs typeface="+mn-cs"/>
        </a:defRPr>
      </a:lvl6pPr>
      <a:lvl7pPr marL="5987583">
        <a:defRPr>
          <a:latin typeface="+mn-lt"/>
          <a:ea typeface="+mn-ea"/>
          <a:cs typeface="+mn-cs"/>
        </a:defRPr>
      </a:lvl7pPr>
      <a:lvl8pPr marL="6985513">
        <a:defRPr>
          <a:latin typeface="+mn-lt"/>
          <a:ea typeface="+mn-ea"/>
          <a:cs typeface="+mn-cs"/>
        </a:defRPr>
      </a:lvl8pPr>
      <a:lvl9pPr marL="7983444">
        <a:defRPr>
          <a:latin typeface="+mn-lt"/>
          <a:ea typeface="+mn-ea"/>
          <a:cs typeface="+mn-cs"/>
        </a:defRPr>
      </a:lvl9pPr>
    </p:bodyStyle>
    <p:otherStyle>
      <a:lvl1pPr marL="0">
        <a:defRPr>
          <a:latin typeface="+mn-lt"/>
          <a:ea typeface="+mn-ea"/>
          <a:cs typeface="+mn-cs"/>
        </a:defRPr>
      </a:lvl1pPr>
      <a:lvl2pPr marL="997930">
        <a:defRPr>
          <a:latin typeface="+mn-lt"/>
          <a:ea typeface="+mn-ea"/>
          <a:cs typeface="+mn-cs"/>
        </a:defRPr>
      </a:lvl2pPr>
      <a:lvl3pPr marL="1995861">
        <a:defRPr>
          <a:latin typeface="+mn-lt"/>
          <a:ea typeface="+mn-ea"/>
          <a:cs typeface="+mn-cs"/>
        </a:defRPr>
      </a:lvl3pPr>
      <a:lvl4pPr marL="2993791">
        <a:defRPr>
          <a:latin typeface="+mn-lt"/>
          <a:ea typeface="+mn-ea"/>
          <a:cs typeface="+mn-cs"/>
        </a:defRPr>
      </a:lvl4pPr>
      <a:lvl5pPr marL="3991722">
        <a:defRPr>
          <a:latin typeface="+mn-lt"/>
          <a:ea typeface="+mn-ea"/>
          <a:cs typeface="+mn-cs"/>
        </a:defRPr>
      </a:lvl5pPr>
      <a:lvl6pPr marL="4989652">
        <a:defRPr>
          <a:latin typeface="+mn-lt"/>
          <a:ea typeface="+mn-ea"/>
          <a:cs typeface="+mn-cs"/>
        </a:defRPr>
      </a:lvl6pPr>
      <a:lvl7pPr marL="5987583">
        <a:defRPr>
          <a:latin typeface="+mn-lt"/>
          <a:ea typeface="+mn-ea"/>
          <a:cs typeface="+mn-cs"/>
        </a:defRPr>
      </a:lvl7pPr>
      <a:lvl8pPr marL="6985513">
        <a:defRPr>
          <a:latin typeface="+mn-lt"/>
          <a:ea typeface="+mn-ea"/>
          <a:cs typeface="+mn-cs"/>
        </a:defRPr>
      </a:lvl8pPr>
      <a:lvl9pPr marL="798344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D7573EA-F6EC-4DA4-8DBA-33B721B78666}"/>
              </a:ext>
            </a:extLst>
          </p:cNvPr>
          <p:cNvSpPr>
            <a:spLocks noGrp="1" noChangeArrowheads="1"/>
          </p:cNvSpPr>
          <p:nvPr>
            <p:ph type="title"/>
          </p:nvPr>
        </p:nvSpPr>
        <p:spPr>
          <a:xfrm>
            <a:off x="7391400" y="949325"/>
            <a:ext cx="33774063" cy="2955925"/>
          </a:xfrm>
        </p:spPr>
        <p:txBody>
          <a:bodyPr/>
          <a:lstStyle/>
          <a:p>
            <a:pPr eaLnBrk="1" hangingPunct="1"/>
            <a:r>
              <a:rPr lang="en-US" altLang="en-US" sz="9600" b="1" dirty="0">
                <a:latin typeface="Times New Roman" panose="02020603050405020304" pitchFamily="18" charset="0"/>
                <a:cs typeface="Times New Roman" panose="02020603050405020304" pitchFamily="18" charset="0"/>
              </a:rPr>
              <a:t>Neighborhood Quality, Parenting Behavior, and Grit: Links to Future Adjustment</a:t>
            </a:r>
            <a:endParaRPr lang="en-US" altLang="en-US" sz="9600" dirty="0">
              <a:latin typeface="Times New Roman" panose="02020603050405020304" pitchFamily="18" charset="0"/>
              <a:cs typeface="Times New Roman" panose="02020603050405020304" pitchFamily="18" charset="0"/>
            </a:endParaRPr>
          </a:p>
        </p:txBody>
      </p:sp>
      <p:sp>
        <p:nvSpPr>
          <p:cNvPr id="4099" name="Text Box 9">
            <a:extLst>
              <a:ext uri="{FF2B5EF4-FFF2-40B4-BE49-F238E27FC236}">
                <a16:creationId xmlns:a16="http://schemas.microsoft.com/office/drawing/2014/main" id="{8257B0A1-3FB7-468C-8BB8-13882432B037}"/>
              </a:ext>
            </a:extLst>
          </p:cNvPr>
          <p:cNvSpPr txBox="1">
            <a:spLocks noChangeArrowheads="1"/>
          </p:cNvSpPr>
          <p:nvPr/>
        </p:nvSpPr>
        <p:spPr bwMode="auto">
          <a:xfrm>
            <a:off x="669924" y="7437641"/>
            <a:ext cx="13923964" cy="11764759"/>
          </a:xfrm>
          <a:prstGeom prst="rect">
            <a:avLst/>
          </a:prstGeom>
          <a:ln w="76200">
            <a:solidFill>
              <a:srgbClr val="421062"/>
            </a:solidFill>
          </a:ln>
        </p:spPr>
        <p:style>
          <a:lnRef idx="2">
            <a:schemeClr val="accent4"/>
          </a:lnRef>
          <a:fillRef idx="1">
            <a:schemeClr val="lt1"/>
          </a:fillRef>
          <a:effectRef idx="0">
            <a:schemeClr val="accent4"/>
          </a:effectRef>
          <a:fontRef idx="minor">
            <a:schemeClr val="dk1"/>
          </a:fontRef>
        </p:style>
        <p:txBody>
          <a:bodyPr wrap="square">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defRPr/>
            </a:pPr>
            <a:r>
              <a:rPr lang="en-US" altLang="en-US" sz="8500" dirty="0">
                <a:solidFill>
                  <a:srgbClr val="421062"/>
                </a:solidFill>
                <a:latin typeface="Times New Roman" panose="02020603050405020304" pitchFamily="18" charset="0"/>
              </a:rPr>
              <a:t>Introduction</a:t>
            </a:r>
          </a:p>
          <a:p>
            <a:pPr algn="ctr" eaLnBrk="1" hangingPunct="1">
              <a:spcBef>
                <a:spcPct val="50000"/>
              </a:spcBef>
              <a:buFontTx/>
              <a:buNone/>
              <a:defRPr/>
            </a:pPr>
            <a:endParaRPr lang="en-US" altLang="en-US" sz="8500" dirty="0">
              <a:solidFill>
                <a:srgbClr val="421062"/>
              </a:solidFill>
              <a:latin typeface="Times New Roman" panose="02020603050405020304" pitchFamily="18" charset="0"/>
            </a:endParaRPr>
          </a:p>
          <a:p>
            <a:pPr algn="ctr" eaLnBrk="1" hangingPunct="1">
              <a:spcBef>
                <a:spcPct val="50000"/>
              </a:spcBef>
              <a:buFontTx/>
              <a:buNone/>
              <a:defRPr/>
            </a:pPr>
            <a:endParaRPr lang="en-US" altLang="en-US" sz="8500" dirty="0">
              <a:solidFill>
                <a:srgbClr val="660066"/>
              </a:solidFill>
              <a:latin typeface="Times New Roman" panose="02020603050405020304" pitchFamily="18" charset="0"/>
            </a:endParaRPr>
          </a:p>
          <a:p>
            <a:pPr algn="ctr" eaLnBrk="1" hangingPunct="1">
              <a:spcBef>
                <a:spcPct val="50000"/>
              </a:spcBef>
              <a:buFontTx/>
              <a:buNone/>
              <a:defRPr/>
            </a:pPr>
            <a:endParaRPr lang="en-US" altLang="en-US" sz="8500" dirty="0">
              <a:solidFill>
                <a:srgbClr val="660066"/>
              </a:solidFill>
              <a:latin typeface="Times New Roman" panose="02020603050405020304" pitchFamily="18" charset="0"/>
            </a:endParaRPr>
          </a:p>
          <a:p>
            <a:pPr algn="ctr" eaLnBrk="1" hangingPunct="1">
              <a:spcBef>
                <a:spcPct val="50000"/>
              </a:spcBef>
              <a:buFontTx/>
              <a:buNone/>
              <a:defRPr/>
            </a:pPr>
            <a:endParaRPr lang="en-US" altLang="en-US" sz="8500" dirty="0">
              <a:solidFill>
                <a:srgbClr val="660066"/>
              </a:solidFill>
              <a:latin typeface="Times New Roman" panose="02020603050405020304" pitchFamily="18" charset="0"/>
            </a:endParaRPr>
          </a:p>
          <a:p>
            <a:pPr algn="ctr" eaLnBrk="1" hangingPunct="1">
              <a:spcBef>
                <a:spcPct val="50000"/>
              </a:spcBef>
              <a:buFontTx/>
              <a:buNone/>
              <a:defRPr/>
            </a:pPr>
            <a:endParaRPr lang="en-US" altLang="en-US" sz="2400" dirty="0">
              <a:solidFill>
                <a:srgbClr val="660066"/>
              </a:solidFill>
              <a:latin typeface="Times New Roman" panose="02020603050405020304" pitchFamily="18" charset="0"/>
            </a:endParaRPr>
          </a:p>
          <a:p>
            <a:pPr algn="ctr" eaLnBrk="1" hangingPunct="1">
              <a:spcBef>
                <a:spcPct val="50000"/>
              </a:spcBef>
              <a:buFontTx/>
              <a:buNone/>
              <a:defRPr/>
            </a:pPr>
            <a:endParaRPr lang="en-US" altLang="en-US" sz="8500" dirty="0">
              <a:solidFill>
                <a:srgbClr val="660066"/>
              </a:solidFill>
              <a:latin typeface="Times New Roman" panose="02020603050405020304" pitchFamily="18" charset="0"/>
            </a:endParaRPr>
          </a:p>
        </p:txBody>
      </p:sp>
      <p:sp>
        <p:nvSpPr>
          <p:cNvPr id="9220" name="Text Box 277">
            <a:extLst>
              <a:ext uri="{FF2B5EF4-FFF2-40B4-BE49-F238E27FC236}">
                <a16:creationId xmlns:a16="http://schemas.microsoft.com/office/drawing/2014/main" id="{A07C9710-2FF9-4385-B968-0E4C7E421147}"/>
              </a:ext>
            </a:extLst>
          </p:cNvPr>
          <p:cNvSpPr txBox="1">
            <a:spLocks noChangeArrowheads="1"/>
          </p:cNvSpPr>
          <p:nvPr/>
        </p:nvSpPr>
        <p:spPr bwMode="auto">
          <a:xfrm>
            <a:off x="7391400" y="4384675"/>
            <a:ext cx="2987040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21275">
              <a:defRPr sz="3000" b="1">
                <a:solidFill>
                  <a:schemeClr val="tx1"/>
                </a:solidFill>
                <a:latin typeface="Times New Roman" panose="02020603050405020304" pitchFamily="18" charset="0"/>
                <a:ea typeface="MS PGothic" panose="020B0600070205080204" pitchFamily="34" charset="-128"/>
              </a:defRPr>
            </a:lvl1pPr>
            <a:lvl2pPr marL="742950" indent="-285750" defTabSz="5121275">
              <a:defRPr sz="3000" b="1">
                <a:solidFill>
                  <a:schemeClr val="tx1"/>
                </a:solidFill>
                <a:latin typeface="Times New Roman" panose="02020603050405020304" pitchFamily="18" charset="0"/>
                <a:ea typeface="MS PGothic" panose="020B0600070205080204" pitchFamily="34" charset="-128"/>
              </a:defRPr>
            </a:lvl2pPr>
            <a:lvl3pPr marL="1143000" indent="-228600" defTabSz="5121275">
              <a:defRPr sz="3000" b="1">
                <a:solidFill>
                  <a:schemeClr val="tx1"/>
                </a:solidFill>
                <a:latin typeface="Times New Roman" panose="02020603050405020304" pitchFamily="18" charset="0"/>
                <a:ea typeface="MS PGothic" panose="020B0600070205080204" pitchFamily="34" charset="-128"/>
              </a:defRPr>
            </a:lvl3pPr>
            <a:lvl4pPr marL="1600200" indent="-228600" defTabSz="5121275">
              <a:defRPr sz="3000" b="1">
                <a:solidFill>
                  <a:schemeClr val="tx1"/>
                </a:solidFill>
                <a:latin typeface="Times New Roman" panose="02020603050405020304" pitchFamily="18" charset="0"/>
                <a:ea typeface="MS PGothic" panose="020B0600070205080204" pitchFamily="34" charset="-128"/>
              </a:defRPr>
            </a:lvl4pPr>
            <a:lvl5pPr marL="2057400" indent="-228600" defTabSz="5121275">
              <a:defRPr sz="3000" b="1">
                <a:solidFill>
                  <a:schemeClr val="tx1"/>
                </a:solidFill>
                <a:latin typeface="Times New Roman" panose="02020603050405020304" pitchFamily="18" charset="0"/>
                <a:ea typeface="MS PGothic" panose="020B0600070205080204" pitchFamily="34" charset="-128"/>
              </a:defRPr>
            </a:lvl5pPr>
            <a:lvl6pPr marL="25146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eaLnBrk="1" hangingPunct="1"/>
            <a:r>
              <a:rPr lang="en-US" altLang="en-US" sz="6500" b="0">
                <a:solidFill>
                  <a:schemeClr val="bg1"/>
                </a:solidFill>
              </a:rPr>
              <a:t>Kayla D. Pitchford &amp; David E. Szwedo</a:t>
            </a:r>
            <a:endParaRPr lang="en-US" altLang="en-US" sz="6500" b="0" baseline="30000">
              <a:solidFill>
                <a:schemeClr val="bg1"/>
              </a:solidFill>
            </a:endParaRPr>
          </a:p>
          <a:p>
            <a:pPr algn="ctr" eaLnBrk="1" hangingPunct="1"/>
            <a:r>
              <a:rPr lang="en-US" altLang="en-US" sz="6500" b="0">
                <a:solidFill>
                  <a:schemeClr val="bg1"/>
                </a:solidFill>
              </a:rPr>
              <a:t>James Madison University</a:t>
            </a:r>
          </a:p>
        </p:txBody>
      </p:sp>
      <p:sp>
        <p:nvSpPr>
          <p:cNvPr id="9221" name="Text Box 9">
            <a:extLst>
              <a:ext uri="{FF2B5EF4-FFF2-40B4-BE49-F238E27FC236}">
                <a16:creationId xmlns:a16="http://schemas.microsoft.com/office/drawing/2014/main" id="{E1A0256E-80D0-4B99-B275-C464EDE6DC34}"/>
              </a:ext>
            </a:extLst>
          </p:cNvPr>
          <p:cNvSpPr txBox="1">
            <a:spLocks noChangeArrowheads="1"/>
          </p:cNvSpPr>
          <p:nvPr/>
        </p:nvSpPr>
        <p:spPr bwMode="auto">
          <a:xfrm>
            <a:off x="29270325" y="25146000"/>
            <a:ext cx="13876337" cy="7517443"/>
          </a:xfrm>
          <a:prstGeom prst="rect">
            <a:avLst/>
          </a:prstGeom>
          <a:solidFill>
            <a:schemeClr val="bg1"/>
          </a:solidFill>
          <a:ln w="76200">
            <a:solidFill>
              <a:srgbClr val="421062"/>
            </a:solidFill>
          </a:ln>
          <a:extLst/>
        </p:spPr>
        <p:txBody>
          <a:bodyPr wrap="square">
            <a:spAutoFit/>
          </a:bodyPr>
          <a:lstStyle>
            <a:lvl1pPr defTabSz="5121275">
              <a:defRPr sz="3000" b="1">
                <a:solidFill>
                  <a:schemeClr val="tx1"/>
                </a:solidFill>
                <a:latin typeface="Times New Roman" panose="02020603050405020304" pitchFamily="18" charset="0"/>
                <a:ea typeface="MS PGothic" panose="020B0600070205080204" pitchFamily="34" charset="-128"/>
              </a:defRPr>
            </a:lvl1pPr>
            <a:lvl2pPr marL="742950" indent="-285750" defTabSz="5121275">
              <a:defRPr sz="3000" b="1">
                <a:solidFill>
                  <a:schemeClr val="tx1"/>
                </a:solidFill>
                <a:latin typeface="Times New Roman" panose="02020603050405020304" pitchFamily="18" charset="0"/>
                <a:ea typeface="MS PGothic" panose="020B0600070205080204" pitchFamily="34" charset="-128"/>
              </a:defRPr>
            </a:lvl2pPr>
            <a:lvl3pPr marL="1143000" indent="-228600" defTabSz="5121275">
              <a:defRPr sz="3000" b="1">
                <a:solidFill>
                  <a:schemeClr val="tx1"/>
                </a:solidFill>
                <a:latin typeface="Times New Roman" panose="02020603050405020304" pitchFamily="18" charset="0"/>
                <a:ea typeface="MS PGothic" panose="020B0600070205080204" pitchFamily="34" charset="-128"/>
              </a:defRPr>
            </a:lvl3pPr>
            <a:lvl4pPr marL="1600200" indent="-228600" defTabSz="5121275">
              <a:defRPr sz="3000" b="1">
                <a:solidFill>
                  <a:schemeClr val="tx1"/>
                </a:solidFill>
                <a:latin typeface="Times New Roman" panose="02020603050405020304" pitchFamily="18" charset="0"/>
                <a:ea typeface="MS PGothic" panose="020B0600070205080204" pitchFamily="34" charset="-128"/>
              </a:defRPr>
            </a:lvl4pPr>
            <a:lvl5pPr marL="2057400" indent="-228600" defTabSz="5121275">
              <a:defRPr sz="3000" b="1">
                <a:solidFill>
                  <a:schemeClr val="tx1"/>
                </a:solidFill>
                <a:latin typeface="Times New Roman" panose="02020603050405020304" pitchFamily="18" charset="0"/>
                <a:ea typeface="MS PGothic" panose="020B0600070205080204" pitchFamily="34" charset="-128"/>
              </a:defRPr>
            </a:lvl5pPr>
            <a:lvl6pPr marL="25146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8500" dirty="0">
                <a:solidFill>
                  <a:srgbClr val="421062"/>
                </a:solidFill>
                <a:cs typeface="Times New Roman" panose="02020603050405020304" pitchFamily="18" charset="0"/>
              </a:rPr>
              <a:t>Discussion</a:t>
            </a:r>
          </a:p>
          <a:p>
            <a:pPr algn="ctr" eaLnBrk="1" hangingPunct="1">
              <a:spcBef>
                <a:spcPct val="50000"/>
              </a:spcBef>
            </a:pPr>
            <a:endParaRPr lang="en-US" altLang="en-US" sz="3200" dirty="0">
              <a:solidFill>
                <a:srgbClr val="421062"/>
              </a:solidFill>
              <a:cs typeface="Times New Roman" panose="02020603050405020304" pitchFamily="18" charset="0"/>
            </a:endParaRPr>
          </a:p>
          <a:p>
            <a:pPr algn="ctr" eaLnBrk="1" hangingPunct="1">
              <a:spcBef>
                <a:spcPct val="50000"/>
              </a:spcBef>
            </a:pPr>
            <a:endParaRPr lang="en-US" altLang="en-US" sz="2000" dirty="0">
              <a:solidFill>
                <a:srgbClr val="421062"/>
              </a:solidFill>
              <a:cs typeface="Times New Roman" panose="02020603050405020304" pitchFamily="18" charset="0"/>
            </a:endParaRPr>
          </a:p>
          <a:p>
            <a:pPr algn="ctr" eaLnBrk="1" hangingPunct="1">
              <a:spcBef>
                <a:spcPct val="50000"/>
              </a:spcBef>
            </a:pPr>
            <a:endParaRPr lang="en-US" altLang="en-US" sz="8500" dirty="0">
              <a:solidFill>
                <a:srgbClr val="421062"/>
              </a:solidFill>
              <a:cs typeface="Times New Roman" panose="02020603050405020304" pitchFamily="18" charset="0"/>
            </a:endParaRPr>
          </a:p>
          <a:p>
            <a:pPr algn="ctr" eaLnBrk="1" hangingPunct="1">
              <a:spcBef>
                <a:spcPct val="50000"/>
              </a:spcBef>
            </a:pPr>
            <a:endParaRPr lang="en-US" altLang="en-US" sz="1400" dirty="0">
              <a:solidFill>
                <a:srgbClr val="421062"/>
              </a:solidFill>
              <a:cs typeface="Times New Roman" panose="02020603050405020304" pitchFamily="18" charset="0"/>
            </a:endParaRPr>
          </a:p>
          <a:p>
            <a:pPr algn="ctr" eaLnBrk="1" hangingPunct="1">
              <a:spcBef>
                <a:spcPct val="50000"/>
              </a:spcBef>
            </a:pPr>
            <a:endParaRPr lang="en-US" altLang="en-US" sz="1400" dirty="0">
              <a:solidFill>
                <a:srgbClr val="421062"/>
              </a:solidFill>
              <a:cs typeface="Times New Roman" panose="02020603050405020304" pitchFamily="18" charset="0"/>
            </a:endParaRPr>
          </a:p>
          <a:p>
            <a:pPr algn="ctr" eaLnBrk="1" hangingPunct="1">
              <a:spcBef>
                <a:spcPct val="50000"/>
              </a:spcBef>
            </a:pPr>
            <a:endParaRPr lang="en-US" altLang="en-US" sz="4000" dirty="0">
              <a:solidFill>
                <a:srgbClr val="421062"/>
              </a:solidFill>
              <a:cs typeface="Times New Roman" panose="02020603050405020304" pitchFamily="18" charset="0"/>
            </a:endParaRPr>
          </a:p>
          <a:p>
            <a:pPr algn="ctr" eaLnBrk="1" hangingPunct="1">
              <a:spcBef>
                <a:spcPct val="50000"/>
              </a:spcBef>
            </a:pPr>
            <a:endParaRPr lang="en-US" altLang="en-US" sz="2800" dirty="0">
              <a:solidFill>
                <a:srgbClr val="421062"/>
              </a:solidFill>
              <a:cs typeface="Times New Roman" panose="02020603050405020304" pitchFamily="18" charset="0"/>
            </a:endParaRPr>
          </a:p>
          <a:p>
            <a:pPr algn="ctr" eaLnBrk="1" hangingPunct="1">
              <a:spcBef>
                <a:spcPct val="50000"/>
              </a:spcBef>
            </a:pPr>
            <a:endParaRPr lang="en-US" altLang="en-US" sz="3200" dirty="0">
              <a:solidFill>
                <a:srgbClr val="421062"/>
              </a:solidFill>
              <a:cs typeface="Times New Roman" panose="02020603050405020304" pitchFamily="18" charset="0"/>
            </a:endParaRPr>
          </a:p>
        </p:txBody>
      </p:sp>
      <p:sp>
        <p:nvSpPr>
          <p:cNvPr id="9222" name="Text Box 9">
            <a:extLst>
              <a:ext uri="{FF2B5EF4-FFF2-40B4-BE49-F238E27FC236}">
                <a16:creationId xmlns:a16="http://schemas.microsoft.com/office/drawing/2014/main" id="{8353A221-B1F9-45CE-A709-5DD44F6A6DA7}"/>
              </a:ext>
            </a:extLst>
          </p:cNvPr>
          <p:cNvSpPr txBox="1">
            <a:spLocks noChangeArrowheads="1"/>
          </p:cNvSpPr>
          <p:nvPr/>
        </p:nvSpPr>
        <p:spPr bwMode="auto">
          <a:xfrm>
            <a:off x="669925" y="23925862"/>
            <a:ext cx="13923963" cy="8763938"/>
          </a:xfrm>
          <a:prstGeom prst="rect">
            <a:avLst/>
          </a:prstGeom>
          <a:solidFill>
            <a:schemeClr val="bg1"/>
          </a:solidFill>
          <a:ln w="76200">
            <a:solidFill>
              <a:srgbClr val="421062"/>
            </a:solidFill>
            <a:miter lim="800000"/>
            <a:headEnd/>
            <a:tailEnd/>
          </a:ln>
        </p:spPr>
        <p:txBody>
          <a:bodyPr wrap="square">
            <a:spAutoFit/>
          </a:bodyPr>
          <a:lstStyle>
            <a:lvl1pPr defTabSz="5121275">
              <a:defRPr sz="3000" b="1">
                <a:solidFill>
                  <a:schemeClr val="tx1"/>
                </a:solidFill>
                <a:latin typeface="Times New Roman" panose="02020603050405020304" pitchFamily="18" charset="0"/>
                <a:ea typeface="MS PGothic" panose="020B0600070205080204" pitchFamily="34" charset="-128"/>
              </a:defRPr>
            </a:lvl1pPr>
            <a:lvl2pPr marL="742950" indent="-285750" defTabSz="5121275">
              <a:defRPr sz="3000" b="1">
                <a:solidFill>
                  <a:schemeClr val="tx1"/>
                </a:solidFill>
                <a:latin typeface="Times New Roman" panose="02020603050405020304" pitchFamily="18" charset="0"/>
                <a:ea typeface="MS PGothic" panose="020B0600070205080204" pitchFamily="34" charset="-128"/>
              </a:defRPr>
            </a:lvl2pPr>
            <a:lvl3pPr marL="1143000" indent="-228600" defTabSz="5121275">
              <a:defRPr sz="3000" b="1">
                <a:solidFill>
                  <a:schemeClr val="tx1"/>
                </a:solidFill>
                <a:latin typeface="Times New Roman" panose="02020603050405020304" pitchFamily="18" charset="0"/>
                <a:ea typeface="MS PGothic" panose="020B0600070205080204" pitchFamily="34" charset="-128"/>
              </a:defRPr>
            </a:lvl3pPr>
            <a:lvl4pPr marL="1600200" indent="-228600" defTabSz="5121275">
              <a:defRPr sz="3000" b="1">
                <a:solidFill>
                  <a:schemeClr val="tx1"/>
                </a:solidFill>
                <a:latin typeface="Times New Roman" panose="02020603050405020304" pitchFamily="18" charset="0"/>
                <a:ea typeface="MS PGothic" panose="020B0600070205080204" pitchFamily="34" charset="-128"/>
              </a:defRPr>
            </a:lvl4pPr>
            <a:lvl5pPr marL="2057400" indent="-228600" defTabSz="5121275">
              <a:defRPr sz="3000" b="1">
                <a:solidFill>
                  <a:schemeClr val="tx1"/>
                </a:solidFill>
                <a:latin typeface="Times New Roman" panose="02020603050405020304" pitchFamily="18" charset="0"/>
                <a:ea typeface="MS PGothic" panose="020B0600070205080204" pitchFamily="34" charset="-128"/>
              </a:defRPr>
            </a:lvl5pPr>
            <a:lvl6pPr marL="25146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8500" dirty="0">
                <a:solidFill>
                  <a:srgbClr val="421062"/>
                </a:solidFill>
              </a:rPr>
              <a:t>Method</a:t>
            </a:r>
          </a:p>
          <a:p>
            <a:pPr algn="ctr" eaLnBrk="1" hangingPunct="1">
              <a:spcBef>
                <a:spcPct val="50000"/>
              </a:spcBef>
            </a:pPr>
            <a:endParaRPr lang="en-US" altLang="en-US" sz="8500" dirty="0">
              <a:solidFill>
                <a:srgbClr val="421062"/>
              </a:solidFill>
            </a:endParaRPr>
          </a:p>
          <a:p>
            <a:pPr algn="ctr" eaLnBrk="1" hangingPunct="1">
              <a:spcBef>
                <a:spcPct val="50000"/>
              </a:spcBef>
            </a:pPr>
            <a:endParaRPr lang="en-US" altLang="en-US" sz="8500" dirty="0">
              <a:solidFill>
                <a:srgbClr val="421062"/>
              </a:solidFill>
            </a:endParaRPr>
          </a:p>
          <a:p>
            <a:pPr algn="ctr" eaLnBrk="1" hangingPunct="1">
              <a:spcBef>
                <a:spcPct val="50000"/>
              </a:spcBef>
            </a:pPr>
            <a:endParaRPr lang="en-US" altLang="en-US" sz="8500" dirty="0">
              <a:solidFill>
                <a:srgbClr val="421062"/>
              </a:solidFill>
            </a:endParaRPr>
          </a:p>
          <a:p>
            <a:pPr algn="ctr" eaLnBrk="1" hangingPunct="1">
              <a:spcBef>
                <a:spcPct val="50000"/>
              </a:spcBef>
            </a:pPr>
            <a:endParaRPr lang="en-US" altLang="en-US" sz="4000" dirty="0">
              <a:solidFill>
                <a:srgbClr val="421062"/>
              </a:solidFill>
            </a:endParaRPr>
          </a:p>
          <a:p>
            <a:pPr algn="ctr" eaLnBrk="1" hangingPunct="1">
              <a:spcBef>
                <a:spcPct val="50000"/>
              </a:spcBef>
            </a:pPr>
            <a:endParaRPr lang="en-US" altLang="en-US" sz="1400" dirty="0">
              <a:solidFill>
                <a:srgbClr val="421062"/>
              </a:solidFill>
            </a:endParaRPr>
          </a:p>
        </p:txBody>
      </p:sp>
      <p:sp>
        <p:nvSpPr>
          <p:cNvPr id="9223" name="Text Box 9">
            <a:extLst>
              <a:ext uri="{FF2B5EF4-FFF2-40B4-BE49-F238E27FC236}">
                <a16:creationId xmlns:a16="http://schemas.microsoft.com/office/drawing/2014/main" id="{8A609BDA-1119-4A61-8B85-48CA090550FB}"/>
              </a:ext>
            </a:extLst>
          </p:cNvPr>
          <p:cNvSpPr txBox="1">
            <a:spLocks noChangeArrowheads="1"/>
          </p:cNvSpPr>
          <p:nvPr/>
        </p:nvSpPr>
        <p:spPr bwMode="auto">
          <a:xfrm>
            <a:off x="14859000" y="10580965"/>
            <a:ext cx="13771563" cy="13726835"/>
          </a:xfrm>
          <a:prstGeom prst="rect">
            <a:avLst/>
          </a:prstGeom>
          <a:solidFill>
            <a:schemeClr val="bg1"/>
          </a:solidFill>
          <a:ln w="76200">
            <a:solidFill>
              <a:srgbClr val="421062"/>
            </a:solidFill>
            <a:miter lim="800000"/>
            <a:headEnd/>
            <a:tailEnd/>
          </a:ln>
        </p:spPr>
        <p:txBody>
          <a:bodyPr>
            <a:spAutoFit/>
          </a:bodyPr>
          <a:lstStyle>
            <a:lvl1pPr defTabSz="5121275">
              <a:defRPr sz="3000" b="1">
                <a:solidFill>
                  <a:schemeClr val="tx1"/>
                </a:solidFill>
                <a:latin typeface="Times New Roman" panose="02020603050405020304" pitchFamily="18" charset="0"/>
                <a:ea typeface="MS PGothic" panose="020B0600070205080204" pitchFamily="34" charset="-128"/>
              </a:defRPr>
            </a:lvl1pPr>
            <a:lvl2pPr marL="742950" indent="-285750" defTabSz="5121275">
              <a:defRPr sz="3000" b="1">
                <a:solidFill>
                  <a:schemeClr val="tx1"/>
                </a:solidFill>
                <a:latin typeface="Times New Roman" panose="02020603050405020304" pitchFamily="18" charset="0"/>
                <a:ea typeface="MS PGothic" panose="020B0600070205080204" pitchFamily="34" charset="-128"/>
              </a:defRPr>
            </a:lvl2pPr>
            <a:lvl3pPr marL="1143000" indent="-228600" defTabSz="5121275">
              <a:defRPr sz="3000" b="1">
                <a:solidFill>
                  <a:schemeClr val="tx1"/>
                </a:solidFill>
                <a:latin typeface="Times New Roman" panose="02020603050405020304" pitchFamily="18" charset="0"/>
                <a:ea typeface="MS PGothic" panose="020B0600070205080204" pitchFamily="34" charset="-128"/>
              </a:defRPr>
            </a:lvl3pPr>
            <a:lvl4pPr marL="1600200" indent="-228600" defTabSz="5121275">
              <a:defRPr sz="3000" b="1">
                <a:solidFill>
                  <a:schemeClr val="tx1"/>
                </a:solidFill>
                <a:latin typeface="Times New Roman" panose="02020603050405020304" pitchFamily="18" charset="0"/>
                <a:ea typeface="MS PGothic" panose="020B0600070205080204" pitchFamily="34" charset="-128"/>
              </a:defRPr>
            </a:lvl4pPr>
            <a:lvl5pPr marL="2057400" indent="-228600" defTabSz="5121275">
              <a:defRPr sz="3000" b="1">
                <a:solidFill>
                  <a:schemeClr val="tx1"/>
                </a:solidFill>
                <a:latin typeface="Times New Roman" panose="02020603050405020304" pitchFamily="18" charset="0"/>
                <a:ea typeface="MS PGothic" panose="020B0600070205080204" pitchFamily="34" charset="-128"/>
              </a:defRPr>
            </a:lvl5pPr>
            <a:lvl6pPr marL="25146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8500" dirty="0">
                <a:solidFill>
                  <a:srgbClr val="421062"/>
                </a:solidFill>
              </a:rPr>
              <a:t>Results</a:t>
            </a:r>
          </a:p>
          <a:p>
            <a:pPr algn="ctr" eaLnBrk="1" hangingPunct="1">
              <a:spcBef>
                <a:spcPct val="50000"/>
              </a:spcBef>
            </a:pPr>
            <a:endParaRPr lang="en-US" altLang="en-US" sz="8500" dirty="0">
              <a:solidFill>
                <a:srgbClr val="421062"/>
              </a:solidFill>
            </a:endParaRPr>
          </a:p>
          <a:p>
            <a:pPr algn="ctr" eaLnBrk="1" hangingPunct="1">
              <a:spcBef>
                <a:spcPct val="50000"/>
              </a:spcBef>
            </a:pPr>
            <a:endParaRPr lang="en-US" altLang="en-US" sz="8500" dirty="0">
              <a:solidFill>
                <a:srgbClr val="421062"/>
              </a:solidFill>
            </a:endParaRPr>
          </a:p>
          <a:p>
            <a:pPr algn="ctr" eaLnBrk="1" hangingPunct="1">
              <a:spcBef>
                <a:spcPct val="50000"/>
              </a:spcBef>
            </a:pPr>
            <a:endParaRPr lang="en-US" altLang="en-US" sz="8500" dirty="0">
              <a:solidFill>
                <a:srgbClr val="421062"/>
              </a:solidFill>
            </a:endParaRPr>
          </a:p>
          <a:p>
            <a:pPr algn="ctr" eaLnBrk="1" hangingPunct="1">
              <a:spcBef>
                <a:spcPct val="50000"/>
              </a:spcBef>
            </a:pPr>
            <a:endParaRPr lang="en-US" altLang="en-US" sz="8500" dirty="0">
              <a:solidFill>
                <a:srgbClr val="421062"/>
              </a:solidFill>
            </a:endParaRPr>
          </a:p>
          <a:p>
            <a:pPr algn="ctr" eaLnBrk="1" hangingPunct="1">
              <a:spcBef>
                <a:spcPct val="50000"/>
              </a:spcBef>
            </a:pPr>
            <a:endParaRPr lang="en-US" altLang="en-US" sz="8500" dirty="0">
              <a:solidFill>
                <a:srgbClr val="421062"/>
              </a:solidFill>
            </a:endParaRPr>
          </a:p>
          <a:p>
            <a:pPr algn="ctr" eaLnBrk="1" hangingPunct="1">
              <a:spcBef>
                <a:spcPct val="50000"/>
              </a:spcBef>
            </a:pPr>
            <a:endParaRPr lang="en-US" altLang="en-US" sz="2400" dirty="0">
              <a:solidFill>
                <a:srgbClr val="421062"/>
              </a:solidFill>
            </a:endParaRPr>
          </a:p>
          <a:p>
            <a:pPr algn="ctr" eaLnBrk="1" hangingPunct="1">
              <a:spcBef>
                <a:spcPct val="50000"/>
              </a:spcBef>
            </a:pPr>
            <a:endParaRPr lang="en-US" altLang="en-US" sz="8500" dirty="0">
              <a:solidFill>
                <a:srgbClr val="421062"/>
              </a:solidFill>
            </a:endParaRPr>
          </a:p>
        </p:txBody>
      </p:sp>
      <p:sp>
        <p:nvSpPr>
          <p:cNvPr id="9224" name="Text Box 9">
            <a:extLst>
              <a:ext uri="{FF2B5EF4-FFF2-40B4-BE49-F238E27FC236}">
                <a16:creationId xmlns:a16="http://schemas.microsoft.com/office/drawing/2014/main" id="{EC18582E-6F9D-48A9-8F6D-C72DE5DE999C}"/>
              </a:ext>
            </a:extLst>
          </p:cNvPr>
          <p:cNvSpPr txBox="1">
            <a:spLocks noChangeArrowheads="1"/>
          </p:cNvSpPr>
          <p:nvPr/>
        </p:nvSpPr>
        <p:spPr bwMode="auto">
          <a:xfrm>
            <a:off x="669924" y="19507200"/>
            <a:ext cx="13923964" cy="4008790"/>
          </a:xfrm>
          <a:prstGeom prst="rect">
            <a:avLst/>
          </a:prstGeom>
          <a:solidFill>
            <a:schemeClr val="bg1"/>
          </a:solidFill>
          <a:ln w="76200">
            <a:solidFill>
              <a:srgbClr val="421062"/>
            </a:solidFill>
            <a:miter lim="800000"/>
            <a:headEnd/>
            <a:tailEnd/>
          </a:ln>
        </p:spPr>
        <p:txBody>
          <a:bodyPr wrap="square">
            <a:spAutoFit/>
          </a:bodyPr>
          <a:lstStyle>
            <a:lvl1pPr defTabSz="5121275">
              <a:defRPr sz="3000" b="1">
                <a:solidFill>
                  <a:schemeClr val="tx1"/>
                </a:solidFill>
                <a:latin typeface="Times New Roman" panose="02020603050405020304" pitchFamily="18" charset="0"/>
                <a:ea typeface="MS PGothic" panose="020B0600070205080204" pitchFamily="34" charset="-128"/>
              </a:defRPr>
            </a:lvl1pPr>
            <a:lvl2pPr marL="742950" indent="-285750" defTabSz="5121275">
              <a:defRPr sz="3000" b="1">
                <a:solidFill>
                  <a:schemeClr val="tx1"/>
                </a:solidFill>
                <a:latin typeface="Times New Roman" panose="02020603050405020304" pitchFamily="18" charset="0"/>
                <a:ea typeface="MS PGothic" panose="020B0600070205080204" pitchFamily="34" charset="-128"/>
              </a:defRPr>
            </a:lvl2pPr>
            <a:lvl3pPr marL="1143000" indent="-228600" defTabSz="5121275">
              <a:defRPr sz="3000" b="1">
                <a:solidFill>
                  <a:schemeClr val="tx1"/>
                </a:solidFill>
                <a:latin typeface="Times New Roman" panose="02020603050405020304" pitchFamily="18" charset="0"/>
                <a:ea typeface="MS PGothic" panose="020B0600070205080204" pitchFamily="34" charset="-128"/>
              </a:defRPr>
            </a:lvl3pPr>
            <a:lvl4pPr marL="1600200" indent="-228600" defTabSz="5121275">
              <a:defRPr sz="3000" b="1">
                <a:solidFill>
                  <a:schemeClr val="tx1"/>
                </a:solidFill>
                <a:latin typeface="Times New Roman" panose="02020603050405020304" pitchFamily="18" charset="0"/>
                <a:ea typeface="MS PGothic" panose="020B0600070205080204" pitchFamily="34" charset="-128"/>
              </a:defRPr>
            </a:lvl4pPr>
            <a:lvl5pPr marL="2057400" indent="-228600" defTabSz="5121275">
              <a:defRPr sz="3000" b="1">
                <a:solidFill>
                  <a:schemeClr val="tx1"/>
                </a:solidFill>
                <a:latin typeface="Times New Roman" panose="02020603050405020304" pitchFamily="18" charset="0"/>
                <a:ea typeface="MS PGothic" panose="020B0600070205080204" pitchFamily="34" charset="-128"/>
              </a:defRPr>
            </a:lvl5pPr>
            <a:lvl6pPr marL="25146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50000"/>
              </a:spcBef>
            </a:pPr>
            <a:r>
              <a:rPr lang="en-US" altLang="en-US" sz="8500" dirty="0">
                <a:solidFill>
                  <a:srgbClr val="421062"/>
                </a:solidFill>
              </a:rPr>
              <a:t>Hypotheses</a:t>
            </a:r>
          </a:p>
          <a:p>
            <a:pPr algn="ctr" eaLnBrk="1" hangingPunct="1">
              <a:spcBef>
                <a:spcPct val="50000"/>
              </a:spcBef>
            </a:pPr>
            <a:endParaRPr lang="en-US" altLang="en-US" sz="2400" dirty="0">
              <a:solidFill>
                <a:srgbClr val="421062"/>
              </a:solidFill>
            </a:endParaRPr>
          </a:p>
          <a:p>
            <a:pPr algn="ctr" eaLnBrk="1" hangingPunct="1">
              <a:spcBef>
                <a:spcPct val="50000"/>
              </a:spcBef>
            </a:pPr>
            <a:endParaRPr lang="en-US" altLang="en-US" sz="8500" dirty="0">
              <a:solidFill>
                <a:srgbClr val="421062"/>
              </a:solidFill>
            </a:endParaRPr>
          </a:p>
        </p:txBody>
      </p:sp>
      <p:sp>
        <p:nvSpPr>
          <p:cNvPr id="9225" name="TextBox 40">
            <a:extLst>
              <a:ext uri="{FF2B5EF4-FFF2-40B4-BE49-F238E27FC236}">
                <a16:creationId xmlns:a16="http://schemas.microsoft.com/office/drawing/2014/main" id="{B344D12E-4710-4901-BBFD-342381143807}"/>
              </a:ext>
            </a:extLst>
          </p:cNvPr>
          <p:cNvSpPr txBox="1">
            <a:spLocks noChangeArrowheads="1"/>
          </p:cNvSpPr>
          <p:nvPr/>
        </p:nvSpPr>
        <p:spPr bwMode="auto">
          <a:xfrm>
            <a:off x="15005050" y="24917400"/>
            <a:ext cx="14020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2800" dirty="0">
                <a:latin typeface="Arial" panose="020B0604020202020204" pitchFamily="34" charset="0"/>
              </a:rPr>
              <a:t>Table 1. Univariate statistics and inter-correlations between primary constructs</a:t>
            </a:r>
          </a:p>
        </p:txBody>
      </p:sp>
      <p:sp>
        <p:nvSpPr>
          <p:cNvPr id="9226" name="Rectangle 32">
            <a:extLst>
              <a:ext uri="{FF2B5EF4-FFF2-40B4-BE49-F238E27FC236}">
                <a16:creationId xmlns:a16="http://schemas.microsoft.com/office/drawing/2014/main" id="{3DB5616B-A29E-4073-BF83-2D516F9C75F0}"/>
              </a:ext>
            </a:extLst>
          </p:cNvPr>
          <p:cNvSpPr>
            <a:spLocks noChangeArrowheads="1"/>
          </p:cNvSpPr>
          <p:nvPr/>
        </p:nvSpPr>
        <p:spPr bwMode="auto">
          <a:xfrm>
            <a:off x="15051088" y="32396113"/>
            <a:ext cx="6099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spcBef>
                <a:spcPts val="1075"/>
              </a:spcBef>
            </a:pPr>
            <a:r>
              <a:rPr lang="en-US" altLang="en-US" sz="1800" i="1" dirty="0">
                <a:solidFill>
                  <a:srgbClr val="000000"/>
                </a:solidFill>
                <a:latin typeface="Arial" panose="020B0604020202020204" pitchFamily="34" charset="0"/>
                <a:ea typeface="MS Mincho" panose="02020609040205080304" pitchFamily="49" charset="-128"/>
                <a:cs typeface="Arial" panose="020B0604020202020204" pitchFamily="34" charset="0"/>
              </a:rPr>
              <a:t>Note. </a:t>
            </a:r>
            <a:r>
              <a:rPr lang="en-US" altLang="en-US" sz="1800" dirty="0">
                <a:solidFill>
                  <a:srgbClr val="000000"/>
                </a:solidFill>
                <a:latin typeface="Arial" panose="020B0604020202020204" pitchFamily="34" charset="0"/>
                <a:ea typeface="MS Mincho" panose="02020609040205080304" pitchFamily="49" charset="-128"/>
                <a:cs typeface="Arial" panose="020B0604020202020204" pitchFamily="34" charset="0"/>
              </a:rPr>
              <a:t> * </a:t>
            </a:r>
            <a:r>
              <a:rPr lang="en-US" altLang="en-US" sz="1800" i="1" dirty="0">
                <a:solidFill>
                  <a:srgbClr val="000000"/>
                </a:solidFill>
                <a:latin typeface="Arial" panose="020B0604020202020204" pitchFamily="34" charset="0"/>
                <a:ea typeface="MS Mincho" panose="02020609040205080304" pitchFamily="49" charset="-128"/>
                <a:cs typeface="Arial" panose="020B0604020202020204" pitchFamily="34" charset="0"/>
              </a:rPr>
              <a:t>p</a:t>
            </a:r>
            <a:r>
              <a:rPr lang="en-US" altLang="en-US" sz="1800" dirty="0">
                <a:solidFill>
                  <a:srgbClr val="000000"/>
                </a:solidFill>
                <a:latin typeface="Arial" panose="020B0604020202020204" pitchFamily="34" charset="0"/>
                <a:ea typeface="MS Mincho" panose="02020609040205080304" pitchFamily="49" charset="-128"/>
                <a:cs typeface="Arial" panose="020B0604020202020204" pitchFamily="34" charset="0"/>
              </a:rPr>
              <a:t> ≤ .05, ** </a:t>
            </a:r>
            <a:r>
              <a:rPr lang="en-US" altLang="en-US" sz="1800" i="1" dirty="0">
                <a:solidFill>
                  <a:srgbClr val="000000"/>
                </a:solidFill>
                <a:latin typeface="Arial" panose="020B0604020202020204" pitchFamily="34" charset="0"/>
                <a:ea typeface="MS Mincho" panose="02020609040205080304" pitchFamily="49" charset="-128"/>
                <a:cs typeface="Arial" panose="020B0604020202020204" pitchFamily="34" charset="0"/>
              </a:rPr>
              <a:t>p</a:t>
            </a:r>
            <a:r>
              <a:rPr lang="en-US" altLang="en-US" sz="1800" dirty="0">
                <a:solidFill>
                  <a:srgbClr val="000000"/>
                </a:solidFill>
                <a:latin typeface="Arial" panose="020B0604020202020204" pitchFamily="34" charset="0"/>
                <a:ea typeface="MS Mincho" panose="02020609040205080304" pitchFamily="49" charset="-128"/>
                <a:cs typeface="Arial" panose="020B0604020202020204" pitchFamily="34" charset="0"/>
              </a:rPr>
              <a:t> ≤ .01, *** </a:t>
            </a:r>
            <a:r>
              <a:rPr lang="en-US" altLang="en-US" sz="1800" i="1" dirty="0">
                <a:solidFill>
                  <a:srgbClr val="000000"/>
                </a:solidFill>
                <a:latin typeface="Arial" panose="020B0604020202020204" pitchFamily="34" charset="0"/>
                <a:ea typeface="MS Mincho" panose="02020609040205080304" pitchFamily="49" charset="-128"/>
                <a:cs typeface="Arial" panose="020B0604020202020204" pitchFamily="34" charset="0"/>
              </a:rPr>
              <a:t>p</a:t>
            </a:r>
            <a:r>
              <a:rPr lang="en-US" altLang="en-US" sz="1800" dirty="0">
                <a:solidFill>
                  <a:srgbClr val="000000"/>
                </a:solidFill>
                <a:latin typeface="Arial" panose="020B0604020202020204" pitchFamily="34" charset="0"/>
                <a:ea typeface="MS Mincho" panose="02020609040205080304" pitchFamily="49" charset="-128"/>
                <a:cs typeface="Arial" panose="020B0604020202020204" pitchFamily="34" charset="0"/>
              </a:rPr>
              <a:t> ≤ .001</a:t>
            </a:r>
            <a:endParaRPr lang="en-US" altLang="en-US" sz="1200" dirty="0">
              <a:latin typeface="Arial" panose="020B0604020202020204" pitchFamily="34" charset="0"/>
              <a:ea typeface="MS Mincho" panose="02020609040205080304" pitchFamily="49" charset="-128"/>
              <a:cs typeface="Arial" panose="020B0604020202020204" pitchFamily="34" charset="0"/>
            </a:endParaRPr>
          </a:p>
        </p:txBody>
      </p:sp>
      <p:sp>
        <p:nvSpPr>
          <p:cNvPr id="3" name="TextBox 2">
            <a:extLst>
              <a:ext uri="{FF2B5EF4-FFF2-40B4-BE49-F238E27FC236}">
                <a16:creationId xmlns:a16="http://schemas.microsoft.com/office/drawing/2014/main" id="{24522810-6D72-48CE-AB2B-CEE8431B0425}"/>
              </a:ext>
            </a:extLst>
          </p:cNvPr>
          <p:cNvSpPr txBox="1"/>
          <p:nvPr/>
        </p:nvSpPr>
        <p:spPr>
          <a:xfrm>
            <a:off x="14858999" y="7506752"/>
            <a:ext cx="13731876" cy="2780248"/>
          </a:xfrm>
          <a:prstGeom prst="rect">
            <a:avLst/>
          </a:prstGeom>
          <a:solidFill>
            <a:schemeClr val="bg1"/>
          </a:solidFill>
          <a:ln w="76200">
            <a:solidFill>
              <a:srgbClr val="421062"/>
            </a:solidFill>
          </a:ln>
        </p:spPr>
        <p:txBody>
          <a:bodyPr wrap="square">
            <a:spAutoFit/>
          </a:bodyPr>
          <a:lstStyle/>
          <a:p>
            <a:pPr eaLnBrk="1" hangingPunct="1">
              <a:spcAft>
                <a:spcPts val="800"/>
              </a:spcAft>
              <a:defRPr/>
            </a:pPr>
            <a:r>
              <a:rPr lang="en-US" altLang="en-US" sz="2800" i="1" dirty="0">
                <a:solidFill>
                  <a:srgbClr val="660066"/>
                </a:solidFill>
                <a:latin typeface="Arial" panose="020B0604020202020204" pitchFamily="34" charset="0"/>
                <a:cs typeface="Arial" panose="020B0604020202020204" pitchFamily="34" charset="0"/>
              </a:rPr>
              <a:t>Grit </a:t>
            </a:r>
            <a:r>
              <a:rPr lang="en-US" altLang="en-US" sz="2800" dirty="0">
                <a:latin typeface="Arial" panose="020B0604020202020204" pitchFamily="34" charset="0"/>
                <a:cs typeface="Arial" panose="020B0604020202020204" pitchFamily="34" charset="0"/>
              </a:rPr>
              <a:t>(age 27) Assessed using the Grit Scale, a 12-item measure of individuals level of perceived grit.</a:t>
            </a:r>
          </a:p>
          <a:p>
            <a:pPr>
              <a:spcAft>
                <a:spcPts val="800"/>
              </a:spcAft>
              <a:defRPr/>
            </a:pPr>
            <a:r>
              <a:rPr lang="en-US" altLang="en-US" sz="2800" i="1" dirty="0">
                <a:solidFill>
                  <a:srgbClr val="660066"/>
                </a:solidFill>
                <a:latin typeface="Arial" panose="020B0604020202020204" pitchFamily="34" charset="0"/>
                <a:cs typeface="Arial" panose="020B0604020202020204" pitchFamily="34" charset="0"/>
              </a:rPr>
              <a:t>Young Adult Adjustment </a:t>
            </a:r>
            <a:r>
              <a:rPr lang="en-US" altLang="en-US" sz="2800" dirty="0">
                <a:latin typeface="Arial" panose="020B0604020202020204" pitchFamily="34" charset="0"/>
                <a:cs typeface="Arial" panose="020B0604020202020204" pitchFamily="34" charset="0"/>
              </a:rPr>
              <a:t>(age 28) Assessed using the Young Adult Adjustment Scale, comprised of several subscales used to measure various domains of youth’s functioning. Participants peers reported on how they evaluated youth’s transition into adulthood.</a:t>
            </a:r>
          </a:p>
        </p:txBody>
      </p:sp>
      <p:sp>
        <p:nvSpPr>
          <p:cNvPr id="20" name="TextBox 19">
            <a:extLst>
              <a:ext uri="{FF2B5EF4-FFF2-40B4-BE49-F238E27FC236}">
                <a16:creationId xmlns:a16="http://schemas.microsoft.com/office/drawing/2014/main" id="{DBEFAD71-A63E-45F8-AEF8-806A9AD249AF}"/>
              </a:ext>
            </a:extLst>
          </p:cNvPr>
          <p:cNvSpPr txBox="1"/>
          <p:nvPr/>
        </p:nvSpPr>
        <p:spPr>
          <a:xfrm>
            <a:off x="29379862" y="11106090"/>
            <a:ext cx="6129338" cy="400110"/>
          </a:xfrm>
          <a:prstGeom prst="rect">
            <a:avLst/>
          </a:prstGeom>
          <a:noFill/>
        </p:spPr>
        <p:txBody>
          <a:bodyPr>
            <a:spAutoFit/>
          </a:bodyPr>
          <a:lstStyle/>
          <a:p>
            <a:pPr>
              <a:defRPr/>
            </a:pPr>
            <a:r>
              <a:rPr lang="en-US" sz="2000" dirty="0">
                <a:latin typeface="Arial" panose="020B0604020202020204" pitchFamily="34" charset="0"/>
                <a:cs typeface="Arial" panose="020B0604020202020204" pitchFamily="34" charset="0"/>
              </a:rPr>
              <a:t>Figure 1. </a:t>
            </a:r>
          </a:p>
        </p:txBody>
      </p:sp>
      <p:sp>
        <p:nvSpPr>
          <p:cNvPr id="21" name="TextBox 20">
            <a:extLst>
              <a:ext uri="{FF2B5EF4-FFF2-40B4-BE49-F238E27FC236}">
                <a16:creationId xmlns:a16="http://schemas.microsoft.com/office/drawing/2014/main" id="{F97B0C23-EC57-4192-82D0-F331FBE667F4}"/>
              </a:ext>
            </a:extLst>
          </p:cNvPr>
          <p:cNvSpPr txBox="1"/>
          <p:nvPr/>
        </p:nvSpPr>
        <p:spPr>
          <a:xfrm>
            <a:off x="36771263" y="11104231"/>
            <a:ext cx="6129337" cy="400110"/>
          </a:xfrm>
          <a:prstGeom prst="rect">
            <a:avLst/>
          </a:prstGeom>
          <a:noFill/>
        </p:spPr>
        <p:txBody>
          <a:bodyPr>
            <a:spAutoFit/>
          </a:bodyPr>
          <a:lstStyle/>
          <a:p>
            <a:pPr>
              <a:defRPr/>
            </a:pPr>
            <a:r>
              <a:rPr lang="en-US" sz="2000" dirty="0">
                <a:latin typeface="Arial" panose="020B0604020202020204" pitchFamily="34" charset="0"/>
                <a:cs typeface="Arial" panose="020B0604020202020204" pitchFamily="34" charset="0"/>
              </a:rPr>
              <a:t>Figure 2.</a:t>
            </a:r>
          </a:p>
        </p:txBody>
      </p:sp>
      <p:sp>
        <p:nvSpPr>
          <p:cNvPr id="22" name="TextBox 21">
            <a:extLst>
              <a:ext uri="{FF2B5EF4-FFF2-40B4-BE49-F238E27FC236}">
                <a16:creationId xmlns:a16="http://schemas.microsoft.com/office/drawing/2014/main" id="{15A42FED-072F-425D-8FC3-3109DE24B74A}"/>
              </a:ext>
            </a:extLst>
          </p:cNvPr>
          <p:cNvSpPr txBox="1"/>
          <p:nvPr/>
        </p:nvSpPr>
        <p:spPr>
          <a:xfrm>
            <a:off x="29379862" y="15678150"/>
            <a:ext cx="6181725" cy="400050"/>
          </a:xfrm>
          <a:prstGeom prst="rect">
            <a:avLst/>
          </a:prstGeom>
          <a:noFill/>
        </p:spPr>
        <p:txBody>
          <a:bodyPr>
            <a:spAutoFit/>
          </a:bodyPr>
          <a:lstStyle/>
          <a:p>
            <a:pPr>
              <a:defRPr/>
            </a:pPr>
            <a:r>
              <a:rPr lang="en-US" sz="2000" dirty="0">
                <a:latin typeface="Arial" panose="020B0604020202020204" pitchFamily="34" charset="0"/>
                <a:cs typeface="Arial" panose="020B0604020202020204" pitchFamily="34" charset="0"/>
              </a:rPr>
              <a:t>Figure 3.</a:t>
            </a:r>
          </a:p>
        </p:txBody>
      </p:sp>
      <p:sp>
        <p:nvSpPr>
          <p:cNvPr id="24" name="TextBox 23">
            <a:extLst>
              <a:ext uri="{FF2B5EF4-FFF2-40B4-BE49-F238E27FC236}">
                <a16:creationId xmlns:a16="http://schemas.microsoft.com/office/drawing/2014/main" id="{D3FFC0D2-E811-4365-A88B-2B887DB88ED9}"/>
              </a:ext>
            </a:extLst>
          </p:cNvPr>
          <p:cNvSpPr txBox="1"/>
          <p:nvPr/>
        </p:nvSpPr>
        <p:spPr>
          <a:xfrm>
            <a:off x="29379862" y="20097750"/>
            <a:ext cx="6096000" cy="400050"/>
          </a:xfrm>
          <a:prstGeom prst="rect">
            <a:avLst/>
          </a:prstGeom>
          <a:noFill/>
        </p:spPr>
        <p:txBody>
          <a:bodyPr>
            <a:spAutoFit/>
          </a:bodyPr>
          <a:lstStyle/>
          <a:p>
            <a:pPr>
              <a:defRPr/>
            </a:pPr>
            <a:r>
              <a:rPr lang="en-US" sz="2000" dirty="0">
                <a:latin typeface="Arial" panose="020B0604020202020204" pitchFamily="34" charset="0"/>
                <a:cs typeface="Arial" panose="020B0604020202020204" pitchFamily="34" charset="0"/>
              </a:rPr>
              <a:t>Figure 4. </a:t>
            </a:r>
          </a:p>
        </p:txBody>
      </p:sp>
      <p:sp>
        <p:nvSpPr>
          <p:cNvPr id="25" name="TextBox 24">
            <a:extLst>
              <a:ext uri="{FF2B5EF4-FFF2-40B4-BE49-F238E27FC236}">
                <a16:creationId xmlns:a16="http://schemas.microsoft.com/office/drawing/2014/main" id="{16CA20D5-8E0B-47F7-B5DD-5F33CB499644}"/>
              </a:ext>
            </a:extLst>
          </p:cNvPr>
          <p:cNvSpPr txBox="1"/>
          <p:nvPr/>
        </p:nvSpPr>
        <p:spPr>
          <a:xfrm>
            <a:off x="36810950" y="20097750"/>
            <a:ext cx="11042650" cy="400050"/>
          </a:xfrm>
          <a:prstGeom prst="rect">
            <a:avLst/>
          </a:prstGeom>
          <a:noFill/>
        </p:spPr>
        <p:txBody>
          <a:bodyPr>
            <a:spAutoFit/>
          </a:bodyPr>
          <a:lstStyle/>
          <a:p>
            <a:pPr>
              <a:defRPr/>
            </a:pPr>
            <a:r>
              <a:rPr lang="en-US" sz="2000" dirty="0">
                <a:latin typeface="Arial" panose="020B0604020202020204" pitchFamily="34" charset="0"/>
                <a:cs typeface="Arial" panose="020B0604020202020204" pitchFamily="34" charset="0"/>
              </a:rPr>
              <a:t>Figure 5.</a:t>
            </a:r>
          </a:p>
        </p:txBody>
      </p:sp>
      <p:sp>
        <p:nvSpPr>
          <p:cNvPr id="26" name="TextBox 25">
            <a:extLst>
              <a:ext uri="{FF2B5EF4-FFF2-40B4-BE49-F238E27FC236}">
                <a16:creationId xmlns:a16="http://schemas.microsoft.com/office/drawing/2014/main" id="{086F926D-B83B-4DA5-8C48-24B30D04C67C}"/>
              </a:ext>
            </a:extLst>
          </p:cNvPr>
          <p:cNvSpPr txBox="1"/>
          <p:nvPr/>
        </p:nvSpPr>
        <p:spPr>
          <a:xfrm>
            <a:off x="29379862" y="24593550"/>
            <a:ext cx="5213350" cy="400050"/>
          </a:xfrm>
          <a:prstGeom prst="rect">
            <a:avLst/>
          </a:prstGeom>
          <a:noFill/>
        </p:spPr>
        <p:txBody>
          <a:bodyPr>
            <a:spAutoFit/>
          </a:bodyPr>
          <a:lstStyle/>
          <a:p>
            <a:pPr>
              <a:defRPr/>
            </a:pPr>
            <a:r>
              <a:rPr lang="en-US" sz="2000" dirty="0">
                <a:latin typeface="Arial" panose="020B0604020202020204" pitchFamily="34" charset="0"/>
                <a:cs typeface="Arial" panose="020B0604020202020204" pitchFamily="34" charset="0"/>
              </a:rPr>
              <a:t>Figure 6.</a:t>
            </a:r>
          </a:p>
        </p:txBody>
      </p:sp>
      <p:sp>
        <p:nvSpPr>
          <p:cNvPr id="5" name="TextBox 4">
            <a:extLst>
              <a:ext uri="{FF2B5EF4-FFF2-40B4-BE49-F238E27FC236}">
                <a16:creationId xmlns:a16="http://schemas.microsoft.com/office/drawing/2014/main" id="{CB7ED938-8D9B-4DC9-A37C-480B7F2AD1EB}"/>
              </a:ext>
            </a:extLst>
          </p:cNvPr>
          <p:cNvSpPr txBox="1"/>
          <p:nvPr/>
        </p:nvSpPr>
        <p:spPr>
          <a:xfrm>
            <a:off x="36758563" y="11963400"/>
            <a:ext cx="5608637" cy="4093428"/>
          </a:xfrm>
          <a:prstGeom prst="rect">
            <a:avLst/>
          </a:prstGeom>
          <a:noFill/>
        </p:spPr>
        <p:txBody>
          <a:bodyPr>
            <a:spAutoFit/>
          </a:bodyPr>
          <a:lstStyle/>
          <a:p>
            <a:pPr>
              <a:defRPr/>
            </a:pPr>
            <a:r>
              <a:rPr lang="en-US" sz="2000" dirty="0">
                <a:latin typeface="Arial" panose="020B0604020202020204" pitchFamily="34" charset="0"/>
                <a:cs typeface="Arial" panose="020B0604020202020204" pitchFamily="34" charset="0"/>
              </a:rPr>
              <a:t>Figure 1. Those who live in neighborhoods with high rates of crime and deterioration and have high psychologically controlling parents mature to have the least ambition.</a:t>
            </a:r>
          </a:p>
          <a:p>
            <a:pPr>
              <a:defRPr/>
            </a:pPr>
            <a:r>
              <a:rPr lang="en-US" sz="2000" dirty="0">
                <a:latin typeface="Arial" panose="020B0604020202020204" pitchFamily="34" charset="0"/>
                <a:cs typeface="Arial" panose="020B0604020202020204" pitchFamily="34" charset="0"/>
              </a:rPr>
              <a:t>Figure 2. Those who live in neighborhoods with high rates of crime and deterioration and have high psychologically controlling parents mature to have the least number of positive peer influences.</a:t>
            </a:r>
          </a:p>
          <a:p>
            <a:pPr>
              <a:defRPr/>
            </a:pPr>
            <a:r>
              <a:rPr lang="en-US" sz="2000" dirty="0">
                <a:latin typeface="Arial" panose="020B0604020202020204" pitchFamily="34" charset="0"/>
                <a:cs typeface="Arial" panose="020B0604020202020204" pitchFamily="34" charset="0"/>
              </a:rPr>
              <a:t>Figure 3. Those who live in high risk neighborhoods and have high psychologically controlling parents mature to be the least successful.</a:t>
            </a:r>
          </a:p>
        </p:txBody>
      </p:sp>
      <p:sp>
        <p:nvSpPr>
          <p:cNvPr id="6" name="TextBox 5">
            <a:extLst>
              <a:ext uri="{FF2B5EF4-FFF2-40B4-BE49-F238E27FC236}">
                <a16:creationId xmlns:a16="http://schemas.microsoft.com/office/drawing/2014/main" id="{5A635EBF-C037-4A60-A3E3-918B81A33585}"/>
              </a:ext>
            </a:extLst>
          </p:cNvPr>
          <p:cNvSpPr txBox="1"/>
          <p:nvPr/>
        </p:nvSpPr>
        <p:spPr>
          <a:xfrm>
            <a:off x="36810950" y="20826948"/>
            <a:ext cx="5607050" cy="3477875"/>
          </a:xfrm>
          <a:prstGeom prst="rect">
            <a:avLst/>
          </a:prstGeom>
          <a:noFill/>
        </p:spPr>
        <p:txBody>
          <a:bodyPr>
            <a:spAutoFit/>
          </a:bodyPr>
          <a:lstStyle/>
          <a:p>
            <a:pPr>
              <a:defRPr/>
            </a:pPr>
            <a:r>
              <a:rPr lang="en-US" sz="2000" dirty="0">
                <a:latin typeface="Arial" panose="020B0604020202020204" pitchFamily="34" charset="0"/>
                <a:cs typeface="Arial" panose="020B0604020202020204" pitchFamily="34" charset="0"/>
              </a:rPr>
              <a:t>Figure 4. Those who live in low risk neighborhoods and have high grit engage in antisocial behavior the least.</a:t>
            </a:r>
          </a:p>
          <a:p>
            <a:pPr>
              <a:defRPr/>
            </a:pPr>
            <a:r>
              <a:rPr lang="en-US" sz="2000" dirty="0">
                <a:latin typeface="Arial" panose="020B0604020202020204" pitchFamily="34" charset="0"/>
                <a:cs typeface="Arial" panose="020B0604020202020204" pitchFamily="34" charset="0"/>
              </a:rPr>
              <a:t>Figure 5. Those who live in high risk neighborhoods and have high grit achieve the highest amount of positive work performance.</a:t>
            </a:r>
          </a:p>
          <a:p>
            <a:pPr>
              <a:defRPr/>
            </a:pPr>
            <a:r>
              <a:rPr lang="en-US" sz="2000" dirty="0">
                <a:latin typeface="Arial" panose="020B0604020202020204" pitchFamily="34" charset="0"/>
                <a:cs typeface="Arial" panose="020B0604020202020204" pitchFamily="34" charset="0"/>
              </a:rPr>
              <a:t>Figure 6. Those who live in neighborhoods with low rates of crime and deterioration and have highly accepting parents mature to have the most success.</a:t>
            </a:r>
          </a:p>
        </p:txBody>
      </p:sp>
      <p:pic>
        <p:nvPicPr>
          <p:cNvPr id="9243" name="Picture 58">
            <a:extLst>
              <a:ext uri="{FF2B5EF4-FFF2-40B4-BE49-F238E27FC236}">
                <a16:creationId xmlns:a16="http://schemas.microsoft.com/office/drawing/2014/main" id="{B0D5D612-EDB6-4F25-B983-62A6D4313A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0"/>
            <a:ext cx="6248400" cy="673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 Box 10">
            <a:extLst>
              <a:ext uri="{FF2B5EF4-FFF2-40B4-BE49-F238E27FC236}">
                <a16:creationId xmlns:a16="http://schemas.microsoft.com/office/drawing/2014/main" id="{8292FD59-A6A9-4BE0-8253-F8EA448D2CDF}"/>
              </a:ext>
            </a:extLst>
          </p:cNvPr>
          <p:cNvSpPr txBox="1">
            <a:spLocks noChangeArrowheads="1"/>
          </p:cNvSpPr>
          <p:nvPr/>
        </p:nvSpPr>
        <p:spPr bwMode="auto">
          <a:xfrm>
            <a:off x="714375" y="8227933"/>
            <a:ext cx="13992225" cy="11203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square">
            <a:spAutoFit/>
          </a:bodyPr>
          <a:lstStyle>
            <a:lvl1pPr marL="571500" indent="-571500"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eaLnBrk="1" hangingPunct="1">
              <a:spcBef>
                <a:spcPct val="0"/>
              </a:spcBef>
              <a:defRPr/>
            </a:pPr>
            <a:endParaRPr lang="en-US" sz="2800" dirty="0"/>
          </a:p>
          <a:p>
            <a:pPr eaLnBrk="1" hangingPunct="1">
              <a:spcBef>
                <a:spcPct val="0"/>
              </a:spcBef>
              <a:defRPr/>
            </a:pPr>
            <a:r>
              <a:rPr lang="en-US" sz="2800" dirty="0"/>
              <a:t>Raising a child to be successful is attributed to interactions among child and familial connections and the social environment in which they operate (Sheridan, Cowan, &amp; Meegan, 1999). </a:t>
            </a:r>
          </a:p>
          <a:p>
            <a:pPr eaLnBrk="1" hangingPunct="1">
              <a:spcBef>
                <a:spcPct val="0"/>
              </a:spcBef>
              <a:defRPr/>
            </a:pPr>
            <a:endParaRPr lang="en-US" altLang="en-US" sz="1800" dirty="0"/>
          </a:p>
          <a:p>
            <a:pPr eaLnBrk="1" hangingPunct="1">
              <a:spcBef>
                <a:spcPct val="0"/>
              </a:spcBef>
              <a:defRPr/>
            </a:pPr>
            <a:r>
              <a:rPr lang="en-US" altLang="en-US" sz="2800" dirty="0"/>
              <a:t>The high susceptibility to violence associated with living in unsafe neighborhoods is linked to greater community stress levels and greater exposure to violence for youth, leading to negative affects on youths mental health well-being, behavior, and academics (Foster &amp; Brooks-Gunn, 2009). </a:t>
            </a:r>
          </a:p>
          <a:p>
            <a:pPr eaLnBrk="1" hangingPunct="1">
              <a:spcBef>
                <a:spcPct val="0"/>
              </a:spcBef>
              <a:defRPr/>
            </a:pPr>
            <a:endParaRPr lang="en-US" altLang="en-US" sz="1800" dirty="0"/>
          </a:p>
          <a:p>
            <a:pPr eaLnBrk="1" hangingPunct="1">
              <a:spcBef>
                <a:spcPct val="0"/>
              </a:spcBef>
              <a:defRPr/>
            </a:pPr>
            <a:r>
              <a:rPr lang="en-US" sz="2800" dirty="0"/>
              <a:t>Excessively controlling tendencies of authoritarian parents has persistently been linked to future aggression, somatic symptoms disorder, delinquency, anxiety, and depersonalization of children (</a:t>
            </a:r>
            <a:r>
              <a:rPr lang="en-US" sz="2800" dirty="0" err="1"/>
              <a:t>Kuppens</a:t>
            </a:r>
            <a:r>
              <a:rPr lang="en-US" sz="2800" dirty="0"/>
              <a:t> &amp; </a:t>
            </a:r>
            <a:r>
              <a:rPr lang="en-US" sz="2800" dirty="0" err="1"/>
              <a:t>Ceulemans</a:t>
            </a:r>
            <a:r>
              <a:rPr lang="en-US" sz="2800" dirty="0"/>
              <a:t>, 2018). </a:t>
            </a:r>
          </a:p>
          <a:p>
            <a:pPr eaLnBrk="1" hangingPunct="1">
              <a:spcBef>
                <a:spcPct val="0"/>
              </a:spcBef>
              <a:defRPr/>
            </a:pPr>
            <a:endParaRPr lang="en-US" sz="1800" dirty="0"/>
          </a:p>
          <a:p>
            <a:pPr eaLnBrk="1" hangingPunct="1">
              <a:spcBef>
                <a:spcPct val="0"/>
              </a:spcBef>
              <a:defRPr/>
            </a:pPr>
            <a:r>
              <a:rPr lang="en-US" sz="2800" dirty="0"/>
              <a:t>Children residing in less safe neighborhoods partake in more delinquent activities and attempt to conceal that part of their lives from parents, prompting parents to inquire more often about their child’s whereabouts and instilling more control (King, </a:t>
            </a:r>
            <a:r>
              <a:rPr lang="en-US" sz="2800" dirty="0" err="1"/>
              <a:t>Fite</a:t>
            </a:r>
            <a:r>
              <a:rPr lang="en-US" sz="2800" dirty="0"/>
              <a:t>, &amp; </a:t>
            </a:r>
            <a:r>
              <a:rPr lang="en-US" sz="2800" dirty="0" err="1"/>
              <a:t>Poquiz</a:t>
            </a:r>
            <a:r>
              <a:rPr lang="en-US" sz="2800" dirty="0"/>
              <a:t> 2017)  . </a:t>
            </a:r>
          </a:p>
          <a:p>
            <a:pPr eaLnBrk="1" hangingPunct="1">
              <a:spcBef>
                <a:spcPct val="0"/>
              </a:spcBef>
              <a:defRPr/>
            </a:pPr>
            <a:endParaRPr lang="en-US" altLang="en-US" sz="1800" dirty="0"/>
          </a:p>
          <a:p>
            <a:pPr eaLnBrk="1" hangingPunct="1">
              <a:spcBef>
                <a:spcPct val="0"/>
              </a:spcBef>
              <a:defRPr/>
            </a:pPr>
            <a:r>
              <a:rPr lang="en-US" altLang="en-US" sz="2800" dirty="0"/>
              <a:t>Children identified as having a high and persistent future orientation trajectory, both characteristics of grit, have a much higher likelihood of achieving young adult developmental benchmarks (Oshri, Duprey, Kogan, Carlson, &amp; Liu (2018).</a:t>
            </a:r>
          </a:p>
          <a:p>
            <a:pPr eaLnBrk="1" hangingPunct="1">
              <a:spcBef>
                <a:spcPct val="0"/>
              </a:spcBef>
              <a:defRPr/>
            </a:pPr>
            <a:endParaRPr lang="en-US" altLang="en-US" sz="1800" dirty="0"/>
          </a:p>
          <a:p>
            <a:pPr eaLnBrk="1" hangingPunct="1">
              <a:spcBef>
                <a:spcPct val="0"/>
              </a:spcBef>
              <a:defRPr/>
            </a:pPr>
            <a:r>
              <a:rPr lang="en-US" altLang="en-US" sz="2800" dirty="0"/>
              <a:t>The purpose of this study is to investigate how parenting behavior and neighborhood quality effect future young adult adjustment, and if those outcomes can be mediated or moderated by the character trait of grit.</a:t>
            </a:r>
          </a:p>
          <a:p>
            <a:pPr eaLnBrk="1" hangingPunct="1">
              <a:spcBef>
                <a:spcPct val="0"/>
              </a:spcBef>
              <a:buFontTx/>
              <a:buNone/>
              <a:defRPr/>
            </a:pPr>
            <a:endParaRPr lang="en-US" altLang="en-US" sz="800" i="1" u="sng" dirty="0">
              <a:solidFill>
                <a:srgbClr val="A50021"/>
              </a:solidFill>
            </a:endParaRPr>
          </a:p>
          <a:p>
            <a:pPr eaLnBrk="1" hangingPunct="1">
              <a:spcBef>
                <a:spcPct val="0"/>
              </a:spcBef>
              <a:buFontTx/>
              <a:buNone/>
              <a:defRPr/>
            </a:pPr>
            <a:endParaRPr lang="en-US" altLang="en-US" sz="800" i="1" u="sng" dirty="0">
              <a:solidFill>
                <a:srgbClr val="A50021"/>
              </a:solidFill>
            </a:endParaRPr>
          </a:p>
        </p:txBody>
      </p:sp>
      <p:sp>
        <p:nvSpPr>
          <p:cNvPr id="9245" name="TextBox 1">
            <a:extLst>
              <a:ext uri="{FF2B5EF4-FFF2-40B4-BE49-F238E27FC236}">
                <a16:creationId xmlns:a16="http://schemas.microsoft.com/office/drawing/2014/main" id="{8D5A8302-E899-49DB-B3AE-C6E4178E6350}"/>
              </a:ext>
            </a:extLst>
          </p:cNvPr>
          <p:cNvSpPr txBox="1">
            <a:spLocks noChangeArrowheads="1"/>
          </p:cNvSpPr>
          <p:nvPr/>
        </p:nvSpPr>
        <p:spPr bwMode="auto">
          <a:xfrm>
            <a:off x="762000" y="20715744"/>
            <a:ext cx="1362233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eaLnBrk="1" hangingPunct="1">
              <a:buFont typeface="Arial" panose="020B0604020202020204" pitchFamily="34" charset="0"/>
              <a:buChar char="•"/>
            </a:pPr>
            <a:r>
              <a:rPr lang="en-US" altLang="en-US" sz="2800" dirty="0">
                <a:latin typeface="Arial" panose="020B0604020202020204" pitchFamily="34" charset="0"/>
              </a:rPr>
              <a:t>Youth living in neighborhoods with a high crime rate and an unhealthy parental relationship will experience more adversity adjusting as a young adult. </a:t>
            </a:r>
          </a:p>
          <a:p>
            <a:pPr eaLnBrk="1" hangingPunct="1">
              <a:buFont typeface="Arial" panose="020B0604020202020204" pitchFamily="34" charset="0"/>
              <a:buChar char="•"/>
            </a:pPr>
            <a:r>
              <a:rPr lang="en-US" altLang="en-US" sz="2800" dirty="0">
                <a:latin typeface="Arial" panose="020B0604020202020204" pitchFamily="34" charset="0"/>
              </a:rPr>
              <a:t>Difficulty adjusting may be mediated or moderated by children’s level of                                                                                                                                                                                                                                                                                                                                                                                                                                                grit, suggesting when grit is introduced as a moderator it will protect against the negative effects of parental behavior and neighborhood quality. </a:t>
            </a:r>
          </a:p>
        </p:txBody>
      </p:sp>
      <p:sp>
        <p:nvSpPr>
          <p:cNvPr id="9246" name="Text Box 10">
            <a:extLst>
              <a:ext uri="{FF2B5EF4-FFF2-40B4-BE49-F238E27FC236}">
                <a16:creationId xmlns:a16="http://schemas.microsoft.com/office/drawing/2014/main" id="{631CE291-C9FE-4BB4-89CE-173187372222}"/>
              </a:ext>
            </a:extLst>
          </p:cNvPr>
          <p:cNvSpPr txBox="1">
            <a:spLocks noChangeArrowheads="1"/>
          </p:cNvSpPr>
          <p:nvPr/>
        </p:nvSpPr>
        <p:spPr bwMode="auto">
          <a:xfrm>
            <a:off x="860425" y="25222200"/>
            <a:ext cx="13923963" cy="330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lvl1pPr defTabSz="5121275">
              <a:defRPr sz="3000" b="1">
                <a:solidFill>
                  <a:schemeClr val="tx1"/>
                </a:solidFill>
                <a:latin typeface="Times New Roman" panose="02020603050405020304" pitchFamily="18" charset="0"/>
                <a:ea typeface="MS PGothic" panose="020B0600070205080204" pitchFamily="34" charset="-128"/>
              </a:defRPr>
            </a:lvl1pPr>
            <a:lvl2pPr marL="742950" indent="-285750" defTabSz="5121275">
              <a:defRPr sz="3000" b="1">
                <a:solidFill>
                  <a:schemeClr val="tx1"/>
                </a:solidFill>
                <a:latin typeface="Times New Roman" panose="02020603050405020304" pitchFamily="18" charset="0"/>
                <a:ea typeface="MS PGothic" panose="020B0600070205080204" pitchFamily="34" charset="-128"/>
              </a:defRPr>
            </a:lvl2pPr>
            <a:lvl3pPr marL="1143000" indent="-228600" defTabSz="5121275">
              <a:defRPr sz="3000" b="1">
                <a:solidFill>
                  <a:schemeClr val="tx1"/>
                </a:solidFill>
                <a:latin typeface="Times New Roman" panose="02020603050405020304" pitchFamily="18" charset="0"/>
                <a:ea typeface="MS PGothic" panose="020B0600070205080204" pitchFamily="34" charset="-128"/>
              </a:defRPr>
            </a:lvl3pPr>
            <a:lvl4pPr marL="1600200" indent="-228600" defTabSz="5121275">
              <a:defRPr sz="3000" b="1">
                <a:solidFill>
                  <a:schemeClr val="tx1"/>
                </a:solidFill>
                <a:latin typeface="Times New Roman" panose="02020603050405020304" pitchFamily="18" charset="0"/>
                <a:ea typeface="MS PGothic" panose="020B0600070205080204" pitchFamily="34" charset="-128"/>
              </a:defRPr>
            </a:lvl4pPr>
            <a:lvl5pPr marL="2057400" indent="-228600" defTabSz="5121275">
              <a:defRPr sz="3000" b="1">
                <a:solidFill>
                  <a:schemeClr val="tx1"/>
                </a:solidFill>
                <a:latin typeface="Times New Roman" panose="02020603050405020304" pitchFamily="18" charset="0"/>
                <a:ea typeface="MS PGothic" panose="020B0600070205080204" pitchFamily="34" charset="-128"/>
              </a:defRPr>
            </a:lvl5pPr>
            <a:lvl6pPr marL="25146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3600" i="1" dirty="0">
                <a:latin typeface="Arial" panose="020B0604020202020204" pitchFamily="34" charset="0"/>
              </a:rPr>
              <a:t>Participants</a:t>
            </a:r>
          </a:p>
          <a:p>
            <a:pPr eaLnBrk="1" hangingPunct="1"/>
            <a:endParaRPr lang="en-US" altLang="en-US" sz="1600" i="1" dirty="0">
              <a:latin typeface="Arial" panose="020B0604020202020204" pitchFamily="34" charset="0"/>
            </a:endParaRPr>
          </a:p>
          <a:p>
            <a:pPr eaLnBrk="1" hangingPunct="1"/>
            <a:r>
              <a:rPr lang="en-US" altLang="en-US" sz="2900" dirty="0">
                <a:latin typeface="Arial" panose="020B0604020202020204" pitchFamily="34" charset="0"/>
              </a:rPr>
              <a:t>Full sample from larger study: N = 184 </a:t>
            </a:r>
          </a:p>
          <a:p>
            <a:pPr eaLnBrk="1" hangingPunct="1"/>
            <a:endParaRPr lang="en-US" altLang="en-US" sz="1600" dirty="0">
              <a:latin typeface="Arial" panose="020B0604020202020204" pitchFamily="34" charset="0"/>
            </a:endParaRPr>
          </a:p>
          <a:p>
            <a:pPr eaLnBrk="1" hangingPunct="1"/>
            <a:r>
              <a:rPr lang="en-US" altLang="en-US" sz="2800" u="sng" dirty="0">
                <a:latin typeface="Arial" panose="020B0604020202020204" pitchFamily="34" charset="0"/>
              </a:rPr>
              <a:t>Gender</a:t>
            </a:r>
            <a:r>
              <a:rPr lang="en-US" altLang="en-US" sz="2800" dirty="0">
                <a:latin typeface="Arial" panose="020B0604020202020204" pitchFamily="34" charset="0"/>
              </a:rPr>
              <a:t>                      </a:t>
            </a:r>
            <a:r>
              <a:rPr lang="en-US" altLang="en-US" sz="2800" u="sng" dirty="0">
                <a:latin typeface="Arial" panose="020B0604020202020204" pitchFamily="34" charset="0"/>
              </a:rPr>
              <a:t>Race/ethnicity </a:t>
            </a:r>
            <a:r>
              <a:rPr lang="en-US" altLang="en-US" sz="2800" dirty="0">
                <a:latin typeface="Arial" panose="020B0604020202020204" pitchFamily="34" charset="0"/>
              </a:rPr>
              <a:t>                   </a:t>
            </a:r>
            <a:r>
              <a:rPr lang="en-US" altLang="en-US" sz="2800" u="sng" dirty="0">
                <a:latin typeface="Arial" panose="020B0604020202020204" pitchFamily="34" charset="0"/>
              </a:rPr>
              <a:t>Income</a:t>
            </a:r>
          </a:p>
          <a:p>
            <a:pPr eaLnBrk="1" hangingPunct="1"/>
            <a:r>
              <a:rPr lang="en-US" altLang="en-US" sz="2800" dirty="0">
                <a:latin typeface="Arial" panose="020B0604020202020204" pitchFamily="34" charset="0"/>
              </a:rPr>
              <a:t>86 males                   107 Caucasian                    Median = $40,000 - $59,000</a:t>
            </a:r>
          </a:p>
          <a:p>
            <a:pPr eaLnBrk="1" hangingPunct="1"/>
            <a:r>
              <a:rPr lang="en-US" altLang="en-US" sz="2800" dirty="0">
                <a:latin typeface="Arial" panose="020B0604020202020204" pitchFamily="34" charset="0"/>
              </a:rPr>
              <a:t>98 females                53 African American 	</a:t>
            </a:r>
          </a:p>
          <a:p>
            <a:pPr eaLnBrk="1" hangingPunct="1"/>
            <a:r>
              <a:rPr lang="en-US" altLang="en-US" sz="2800" dirty="0">
                <a:latin typeface="Arial" panose="020B0604020202020204" pitchFamily="34" charset="0"/>
              </a:rPr>
              <a:t>                                  24 Mixed/Other</a:t>
            </a:r>
          </a:p>
        </p:txBody>
      </p:sp>
      <p:sp>
        <p:nvSpPr>
          <p:cNvPr id="9247" name="Text Box 10">
            <a:extLst>
              <a:ext uri="{FF2B5EF4-FFF2-40B4-BE49-F238E27FC236}">
                <a16:creationId xmlns:a16="http://schemas.microsoft.com/office/drawing/2014/main" id="{AA96D398-10D2-4C68-BFC1-4497CDD64E36}"/>
              </a:ext>
            </a:extLst>
          </p:cNvPr>
          <p:cNvSpPr txBox="1">
            <a:spLocks noChangeArrowheads="1"/>
          </p:cNvSpPr>
          <p:nvPr/>
        </p:nvSpPr>
        <p:spPr bwMode="auto">
          <a:xfrm>
            <a:off x="744538" y="28669010"/>
            <a:ext cx="13639800" cy="3842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lvl1pPr defTabSz="5121275">
              <a:defRPr sz="3000" b="1">
                <a:solidFill>
                  <a:schemeClr val="tx1"/>
                </a:solidFill>
                <a:latin typeface="Times New Roman" panose="02020603050405020304" pitchFamily="18" charset="0"/>
                <a:ea typeface="MS PGothic" panose="020B0600070205080204" pitchFamily="34" charset="-128"/>
              </a:defRPr>
            </a:lvl1pPr>
            <a:lvl2pPr marL="742950" indent="-285750" defTabSz="5121275">
              <a:defRPr sz="3000" b="1">
                <a:solidFill>
                  <a:schemeClr val="tx1"/>
                </a:solidFill>
                <a:latin typeface="Times New Roman" panose="02020603050405020304" pitchFamily="18" charset="0"/>
                <a:ea typeface="MS PGothic" panose="020B0600070205080204" pitchFamily="34" charset="-128"/>
              </a:defRPr>
            </a:lvl2pPr>
            <a:lvl3pPr marL="1143000" indent="-228600" defTabSz="5121275">
              <a:defRPr sz="3000" b="1">
                <a:solidFill>
                  <a:schemeClr val="tx1"/>
                </a:solidFill>
                <a:latin typeface="Times New Roman" panose="02020603050405020304" pitchFamily="18" charset="0"/>
                <a:ea typeface="MS PGothic" panose="020B0600070205080204" pitchFamily="34" charset="-128"/>
              </a:defRPr>
            </a:lvl3pPr>
            <a:lvl4pPr marL="1600200" indent="-228600" defTabSz="5121275">
              <a:defRPr sz="3000" b="1">
                <a:solidFill>
                  <a:schemeClr val="tx1"/>
                </a:solidFill>
                <a:latin typeface="Times New Roman" panose="02020603050405020304" pitchFamily="18" charset="0"/>
                <a:ea typeface="MS PGothic" panose="020B0600070205080204" pitchFamily="34" charset="-128"/>
              </a:defRPr>
            </a:lvl4pPr>
            <a:lvl5pPr marL="2057400" indent="-228600" defTabSz="5121275">
              <a:defRPr sz="3000" b="1">
                <a:solidFill>
                  <a:schemeClr val="tx1"/>
                </a:solidFill>
                <a:latin typeface="Times New Roman" panose="02020603050405020304" pitchFamily="18" charset="0"/>
                <a:ea typeface="MS PGothic" panose="020B0600070205080204" pitchFamily="34" charset="-128"/>
              </a:defRPr>
            </a:lvl5pPr>
            <a:lvl6pPr marL="25146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defTabSz="512127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3600" i="1" dirty="0">
                <a:latin typeface="Arial" panose="020B0604020202020204" pitchFamily="34" charset="0"/>
              </a:rPr>
              <a:t>Measures</a:t>
            </a:r>
            <a:endParaRPr lang="en-US" altLang="en-US" sz="3600" i="1" dirty="0">
              <a:solidFill>
                <a:srgbClr val="A50021"/>
              </a:solidFill>
              <a:latin typeface="Arial" panose="020B0604020202020204" pitchFamily="34" charset="0"/>
            </a:endParaRPr>
          </a:p>
          <a:p>
            <a:pPr eaLnBrk="1" hangingPunct="1"/>
            <a:endParaRPr lang="en-US" altLang="en-US" sz="500" i="1" dirty="0">
              <a:solidFill>
                <a:srgbClr val="A50021"/>
              </a:solidFill>
              <a:latin typeface="Arial" panose="020B0604020202020204" pitchFamily="34" charset="0"/>
            </a:endParaRPr>
          </a:p>
          <a:p>
            <a:pPr eaLnBrk="1" hangingPunct="1">
              <a:spcAft>
                <a:spcPts val="800"/>
              </a:spcAft>
            </a:pPr>
            <a:r>
              <a:rPr lang="en-US" altLang="en-US" sz="2800" i="1" dirty="0">
                <a:solidFill>
                  <a:srgbClr val="660066"/>
                </a:solidFill>
                <a:latin typeface="Arial" panose="020B0604020202020204" pitchFamily="34" charset="0"/>
              </a:rPr>
              <a:t>Neighborhood Quality </a:t>
            </a:r>
            <a:r>
              <a:rPr lang="en-US" altLang="en-US" sz="2800" dirty="0">
                <a:latin typeface="Arial" panose="020B0604020202020204" pitchFamily="34" charset="0"/>
              </a:rPr>
              <a:t>(age 16) Assessed using the 16-item Neighborhood Quality Questionnaire. Participants’ mothers self reported their satisfaction with various aspects about the family's neighborhood.</a:t>
            </a:r>
            <a:endParaRPr lang="en-US" altLang="en-US" sz="1800" i="1" dirty="0">
              <a:latin typeface="Arial" panose="020B0604020202020204" pitchFamily="34" charset="0"/>
            </a:endParaRPr>
          </a:p>
          <a:p>
            <a:pPr eaLnBrk="1" hangingPunct="1">
              <a:spcAft>
                <a:spcPts val="800"/>
              </a:spcAft>
            </a:pPr>
            <a:r>
              <a:rPr lang="en-US" altLang="en-US" sz="2800" i="1" dirty="0">
                <a:solidFill>
                  <a:srgbClr val="660066"/>
                </a:solidFill>
                <a:latin typeface="Arial" panose="020B0604020202020204" pitchFamily="34" charset="0"/>
              </a:rPr>
              <a:t>Parental Relationship </a:t>
            </a:r>
            <a:r>
              <a:rPr lang="en-US" altLang="en-US" sz="2800" dirty="0">
                <a:latin typeface="Arial" panose="020B0604020202020204" pitchFamily="34" charset="0"/>
              </a:rPr>
              <a:t>(age 17) Assessed using the 30-item Childhood Report of Parenting Behavior Inventory (CRPBI). Participants self-reported on three dimensions of their parent-child relationship including: acceptance versus rejection, psychological control versus autonomy, and firm versus lax control. </a:t>
            </a:r>
            <a:endParaRPr lang="en-US" altLang="en-US" sz="1800" dirty="0">
              <a:latin typeface="Arial" panose="020B0604020202020204" pitchFamily="34" charset="0"/>
            </a:endParaRPr>
          </a:p>
        </p:txBody>
      </p:sp>
      <p:sp>
        <p:nvSpPr>
          <p:cNvPr id="66" name="TextBox 65">
            <a:extLst>
              <a:ext uri="{FF2B5EF4-FFF2-40B4-BE49-F238E27FC236}">
                <a16:creationId xmlns:a16="http://schemas.microsoft.com/office/drawing/2014/main" id="{58E96C88-D994-4421-96D4-123906B18275}"/>
              </a:ext>
            </a:extLst>
          </p:cNvPr>
          <p:cNvSpPr txBox="1"/>
          <p:nvPr/>
        </p:nvSpPr>
        <p:spPr>
          <a:xfrm>
            <a:off x="14935200" y="18669000"/>
            <a:ext cx="13695363" cy="6124754"/>
          </a:xfrm>
          <a:prstGeom prst="rect">
            <a:avLst/>
          </a:prstGeom>
          <a:noFill/>
        </p:spPr>
        <p:txBody>
          <a:bodyPr wrap="square">
            <a:spAutoFit/>
          </a:bodyPr>
          <a:lstStyle/>
          <a:p>
            <a:pPr marL="457200" indent="-457200">
              <a:buFont typeface="Arial" panose="020B0604020202020204" pitchFamily="34" charset="0"/>
              <a:buChar char="•"/>
              <a:defRPr/>
            </a:pPr>
            <a:r>
              <a:rPr lang="en-US" sz="2800" dirty="0">
                <a:latin typeface="Arial" panose="020B0604020202020204" pitchFamily="34" charset="0"/>
                <a:cs typeface="Arial" panose="020B0604020202020204" pitchFamily="34" charset="0"/>
              </a:rPr>
              <a:t>Regression analyses examined neighborhood quality, parental behavior, and grit in adolescence as predictors of young adult adjustment, controlling for gender and family household income.</a:t>
            </a:r>
          </a:p>
          <a:p>
            <a:pPr marL="457200" indent="-457200">
              <a:buFont typeface="Arial" panose="020B0604020202020204" pitchFamily="34" charset="0"/>
              <a:buChar char="•"/>
              <a:defRP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r>
              <a:rPr lang="en-US" sz="2800" dirty="0">
                <a:latin typeface="Arial" panose="020B0604020202020204" pitchFamily="34" charset="0"/>
                <a:cs typeface="Arial" panose="020B0604020202020204" pitchFamily="34" charset="0"/>
              </a:rPr>
              <a:t>Analyses revealed several associations between subscales of parental behavior and adolescent job satisfaction, success, and positive academic and professional ambition as a young adult.</a:t>
            </a:r>
          </a:p>
          <a:p>
            <a:pPr>
              <a:defRP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r>
              <a:rPr lang="en-US" sz="2800" dirty="0">
                <a:latin typeface="Arial" panose="020B0604020202020204" pitchFamily="34" charset="0"/>
                <a:cs typeface="Arial" panose="020B0604020202020204" pitchFamily="34" charset="0"/>
              </a:rPr>
              <a:t>Interaction analyses examined neighborhood quality and parental behavior in adolescence as predictors of young adult adjustment, and if this relationship could be mediated by adolescents level of grit (see Figures 1-6).</a:t>
            </a:r>
          </a:p>
          <a:p>
            <a:pPr marL="457200" indent="-457200">
              <a:buFont typeface="Arial" panose="020B0604020202020204" pitchFamily="34" charset="0"/>
              <a:buChar char="•"/>
              <a:defRP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r>
              <a:rPr lang="en-US" altLang="en-US" sz="2800" dirty="0">
                <a:latin typeface="Arial" panose="020B0604020202020204" pitchFamily="34" charset="0"/>
                <a:cs typeface="Arial" panose="020B0604020202020204" pitchFamily="34" charset="0"/>
              </a:rPr>
              <a:t>Correlations between primary variables are presented in Table 1 below. </a:t>
            </a:r>
          </a:p>
          <a:p>
            <a:pPr marL="457200" indent="-457200">
              <a:buFont typeface="Arial" panose="020B0604020202020204" pitchFamily="34" charset="0"/>
              <a:buChar char="•"/>
              <a:defRPr/>
            </a:pPr>
            <a:endParaRPr lang="en-US" sz="28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E0A2B5B5-9D0A-437D-A4B9-60D65D7E90B5}"/>
              </a:ext>
            </a:extLst>
          </p:cNvPr>
          <p:cNvPicPr>
            <a:picLocks noChangeAspect="1"/>
          </p:cNvPicPr>
          <p:nvPr/>
        </p:nvPicPr>
        <p:blipFill>
          <a:blip r:embed="rId4"/>
          <a:stretch>
            <a:fillRect/>
          </a:stretch>
        </p:blipFill>
        <p:spPr>
          <a:xfrm>
            <a:off x="29332238" y="7437641"/>
            <a:ext cx="5559341" cy="3700260"/>
          </a:xfrm>
          <a:prstGeom prst="rect">
            <a:avLst/>
          </a:prstGeom>
        </p:spPr>
      </p:pic>
      <p:pic>
        <p:nvPicPr>
          <p:cNvPr id="9" name="Picture 8">
            <a:extLst>
              <a:ext uri="{FF2B5EF4-FFF2-40B4-BE49-F238E27FC236}">
                <a16:creationId xmlns:a16="http://schemas.microsoft.com/office/drawing/2014/main" id="{7F47A900-4FEE-4D26-9DB2-0A6DF742CB40}"/>
              </a:ext>
            </a:extLst>
          </p:cNvPr>
          <p:cNvPicPr>
            <a:picLocks noChangeAspect="1"/>
          </p:cNvPicPr>
          <p:nvPr/>
        </p:nvPicPr>
        <p:blipFill>
          <a:blip r:embed="rId5"/>
          <a:stretch>
            <a:fillRect/>
          </a:stretch>
        </p:blipFill>
        <p:spPr>
          <a:xfrm>
            <a:off x="29332238" y="20637139"/>
            <a:ext cx="5559341" cy="3986296"/>
          </a:xfrm>
          <a:prstGeom prst="rect">
            <a:avLst/>
          </a:prstGeom>
        </p:spPr>
      </p:pic>
      <p:pic>
        <p:nvPicPr>
          <p:cNvPr id="10" name="Picture 9">
            <a:extLst>
              <a:ext uri="{FF2B5EF4-FFF2-40B4-BE49-F238E27FC236}">
                <a16:creationId xmlns:a16="http://schemas.microsoft.com/office/drawing/2014/main" id="{E2D02BDF-BE6A-4660-B83D-C46E8176CDFC}"/>
              </a:ext>
            </a:extLst>
          </p:cNvPr>
          <p:cNvPicPr>
            <a:picLocks noChangeAspect="1"/>
          </p:cNvPicPr>
          <p:nvPr/>
        </p:nvPicPr>
        <p:blipFill>
          <a:blip r:embed="rId6"/>
          <a:stretch>
            <a:fillRect/>
          </a:stretch>
        </p:blipFill>
        <p:spPr>
          <a:xfrm>
            <a:off x="29379862" y="11710506"/>
            <a:ext cx="5584825" cy="3963988"/>
          </a:xfrm>
          <a:prstGeom prst="rect">
            <a:avLst/>
          </a:prstGeom>
        </p:spPr>
      </p:pic>
      <p:pic>
        <p:nvPicPr>
          <p:cNvPr id="12" name="Picture 11">
            <a:extLst>
              <a:ext uri="{FF2B5EF4-FFF2-40B4-BE49-F238E27FC236}">
                <a16:creationId xmlns:a16="http://schemas.microsoft.com/office/drawing/2014/main" id="{85D0EFEA-8F5B-4BBA-93B8-648761C2381D}"/>
              </a:ext>
            </a:extLst>
          </p:cNvPr>
          <p:cNvPicPr>
            <a:picLocks noChangeAspect="1"/>
          </p:cNvPicPr>
          <p:nvPr/>
        </p:nvPicPr>
        <p:blipFill>
          <a:blip r:embed="rId7"/>
          <a:stretch>
            <a:fillRect/>
          </a:stretch>
        </p:blipFill>
        <p:spPr>
          <a:xfrm>
            <a:off x="36770468" y="7437642"/>
            <a:ext cx="5584825" cy="3700260"/>
          </a:xfrm>
          <a:prstGeom prst="rect">
            <a:avLst/>
          </a:prstGeom>
        </p:spPr>
      </p:pic>
      <p:pic>
        <p:nvPicPr>
          <p:cNvPr id="13" name="Picture 12">
            <a:extLst>
              <a:ext uri="{FF2B5EF4-FFF2-40B4-BE49-F238E27FC236}">
                <a16:creationId xmlns:a16="http://schemas.microsoft.com/office/drawing/2014/main" id="{93ECF95D-7E1F-4959-886C-B2AFCF136C56}"/>
              </a:ext>
            </a:extLst>
          </p:cNvPr>
          <p:cNvPicPr>
            <a:picLocks noChangeAspect="1"/>
          </p:cNvPicPr>
          <p:nvPr/>
        </p:nvPicPr>
        <p:blipFill>
          <a:blip r:embed="rId8"/>
          <a:stretch>
            <a:fillRect/>
          </a:stretch>
        </p:blipFill>
        <p:spPr>
          <a:xfrm>
            <a:off x="29332238" y="16407125"/>
            <a:ext cx="5607050" cy="3687559"/>
          </a:xfrm>
          <a:prstGeom prst="rect">
            <a:avLst/>
          </a:prstGeom>
        </p:spPr>
      </p:pic>
      <p:sp>
        <p:nvSpPr>
          <p:cNvPr id="23" name="TextBox 22">
            <a:extLst>
              <a:ext uri="{FF2B5EF4-FFF2-40B4-BE49-F238E27FC236}">
                <a16:creationId xmlns:a16="http://schemas.microsoft.com/office/drawing/2014/main" id="{9CBF1FBC-696B-4FE2-8F9C-8C9B5FE1DC2E}"/>
              </a:ext>
            </a:extLst>
          </p:cNvPr>
          <p:cNvSpPr txBox="1"/>
          <p:nvPr/>
        </p:nvSpPr>
        <p:spPr>
          <a:xfrm>
            <a:off x="29357638" y="26212800"/>
            <a:ext cx="13695362" cy="7386638"/>
          </a:xfrm>
          <a:prstGeom prst="rect">
            <a:avLst/>
          </a:prstGeom>
          <a:noFill/>
        </p:spPr>
        <p:txBody>
          <a:bodyPr wrap="square">
            <a:spAutoFit/>
          </a:bodyPr>
          <a:lstStyle/>
          <a:p>
            <a:pPr marL="457200" indent="-457200">
              <a:buFont typeface="Arial" panose="020B0604020202020204" pitchFamily="34" charset="0"/>
              <a:buChar char="•"/>
              <a:defRPr/>
            </a:pPr>
            <a:r>
              <a:rPr lang="en-US" sz="2600" dirty="0">
                <a:latin typeface="Arial" panose="020B0604020202020204" pitchFamily="34" charset="0"/>
                <a:cs typeface="Arial" panose="020B0604020202020204" pitchFamily="34" charset="0"/>
              </a:rPr>
              <a:t>When living in unsafe neighborhoods and when parents are potentially instilling more psychological control on their children, adolescents may retract and rebel by being less ambitious, failing to thrive for success, and interacting with negative peer influences.</a:t>
            </a:r>
          </a:p>
          <a:p>
            <a:pPr>
              <a:defRPr/>
            </a:pPr>
            <a:endParaRPr lang="en-US" sz="16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r>
              <a:rPr lang="en-US" sz="2600" dirty="0">
                <a:latin typeface="Arial" panose="020B0604020202020204" pitchFamily="34" charset="0"/>
                <a:cs typeface="Arial" panose="020B0604020202020204" pitchFamily="34" charset="0"/>
              </a:rPr>
              <a:t>Adolescents having high grit and living in low risk neighborhoods, a conducive environment for young adult outcomes, may lead them to have a very positive outlook towards the future, prompting them to engage in less antisocial behavior.</a:t>
            </a:r>
          </a:p>
          <a:p>
            <a:pPr marL="457200" indent="-457200">
              <a:buFont typeface="Arial" panose="020B0604020202020204" pitchFamily="34" charset="0"/>
              <a:buChar char="•"/>
              <a:defRPr/>
            </a:pPr>
            <a:endParaRPr lang="en-US" sz="16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r>
              <a:rPr lang="en-US" sz="2600" dirty="0">
                <a:latin typeface="Arial" panose="020B0604020202020204" pitchFamily="34" charset="0"/>
                <a:cs typeface="Arial" panose="020B0604020202020204" pitchFamily="34" charset="0"/>
              </a:rPr>
              <a:t>Living in high risk neighborhoods and having high levels of grit contribute to the highest positive work performance, even higher than adolescents who reside in low risk neighborhoods. </a:t>
            </a:r>
          </a:p>
          <a:p>
            <a:pPr marL="457200" indent="-457200">
              <a:buFont typeface="Arial" panose="020B0604020202020204" pitchFamily="34" charset="0"/>
              <a:buChar char="•"/>
              <a:defRPr/>
            </a:pPr>
            <a:endParaRPr lang="en-US" sz="16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r>
              <a:rPr lang="en-US" sz="2600" dirty="0">
                <a:latin typeface="Arial" panose="020B0604020202020204" pitchFamily="34" charset="0"/>
                <a:cs typeface="Arial" panose="020B0604020202020204" pitchFamily="34" charset="0"/>
              </a:rPr>
              <a:t>Although having accepting parents is usually perceived as a positive attribute, in the instance of living in unsafe neighborhoods adolescents may be engaging in delinquency, and if so, parents being accepting potentially are condoning these negative behaviors.</a:t>
            </a:r>
          </a:p>
          <a:p>
            <a:pPr marL="457200" indent="-457200">
              <a:buFont typeface="Arial" panose="020B0604020202020204" pitchFamily="34" charset="0"/>
              <a:buChar char="•"/>
              <a:defRPr/>
            </a:pPr>
            <a:endParaRPr lang="en-US" sz="2600" dirty="0">
              <a:latin typeface="Arial" panose="020B0604020202020204" pitchFamily="34" charset="0"/>
              <a:cs typeface="Arial" panose="020B0604020202020204" pitchFamily="34" charset="0"/>
            </a:endParaRPr>
          </a:p>
          <a:p>
            <a:pPr>
              <a:defRPr/>
            </a:pPr>
            <a:endParaRPr lang="en-US" sz="2800" dirty="0">
              <a:latin typeface="+mn-lt"/>
            </a:endParaRPr>
          </a:p>
        </p:txBody>
      </p:sp>
      <p:sp>
        <p:nvSpPr>
          <p:cNvPr id="2" name="Rectangle 1">
            <a:extLst>
              <a:ext uri="{FF2B5EF4-FFF2-40B4-BE49-F238E27FC236}">
                <a16:creationId xmlns:a16="http://schemas.microsoft.com/office/drawing/2014/main" id="{F6892DEE-3FE8-401B-9927-6205E67E684A}"/>
              </a:ext>
            </a:extLst>
          </p:cNvPr>
          <p:cNvSpPr>
            <a:spLocks noChangeArrowheads="1"/>
          </p:cNvSpPr>
          <p:nvPr/>
        </p:nvSpPr>
        <p:spPr bwMode="auto">
          <a:xfrm>
            <a:off x="0" y="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a:ln>
                  <a:noFill/>
                </a:ln>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(King, Fite, &amp; Poquiz 2017)</a:t>
            </a:r>
            <a:r>
              <a:rPr kumimoji="0" lang="en-US" altLang="en-US"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en-US" sz="1200" b="0" i="0" u="sng" strike="noStrike" cap="none" normalizeH="0" baseline="0">
                <a:ln>
                  <a:noFill/>
                </a:ln>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3609801E-B5FB-4A47-A752-6E4C80157F4E}"/>
              </a:ext>
            </a:extLst>
          </p:cNvPr>
          <p:cNvPicPr>
            <a:picLocks noChangeAspect="1"/>
          </p:cNvPicPr>
          <p:nvPr/>
        </p:nvPicPr>
        <p:blipFill>
          <a:blip r:embed="rId9"/>
          <a:stretch>
            <a:fillRect/>
          </a:stretch>
        </p:blipFill>
        <p:spPr>
          <a:xfrm>
            <a:off x="36720547" y="16407124"/>
            <a:ext cx="5559341" cy="3709675"/>
          </a:xfrm>
          <a:prstGeom prst="rect">
            <a:avLst/>
          </a:prstGeom>
        </p:spPr>
      </p:pic>
      <p:pic>
        <p:nvPicPr>
          <p:cNvPr id="8" name="Picture 7"/>
          <p:cNvPicPr>
            <a:picLocks noChangeAspect="1"/>
          </p:cNvPicPr>
          <p:nvPr/>
        </p:nvPicPr>
        <p:blipFill>
          <a:blip r:embed="rId10"/>
          <a:stretch>
            <a:fillRect/>
          </a:stretch>
        </p:blipFill>
        <p:spPr>
          <a:xfrm>
            <a:off x="15005050" y="25603199"/>
            <a:ext cx="13701713" cy="6792914"/>
          </a:xfrm>
          <a:prstGeom prst="rect">
            <a:avLst/>
          </a:prstGeom>
        </p:spPr>
      </p:pic>
      <p:pic>
        <p:nvPicPr>
          <p:cNvPr id="11" name="Picture 10"/>
          <p:cNvPicPr>
            <a:picLocks noChangeAspect="1"/>
          </p:cNvPicPr>
          <p:nvPr/>
        </p:nvPicPr>
        <p:blipFill>
          <a:blip r:embed="rId11"/>
          <a:stretch>
            <a:fillRect/>
          </a:stretch>
        </p:blipFill>
        <p:spPr>
          <a:xfrm>
            <a:off x="15095539" y="11582401"/>
            <a:ext cx="13495336" cy="5943600"/>
          </a:xfrm>
          <a:prstGeom prst="rect">
            <a:avLst/>
          </a:prstGeom>
        </p:spPr>
      </p:pic>
      <p:sp>
        <p:nvSpPr>
          <p:cNvPr id="14" name="TextBox 13"/>
          <p:cNvSpPr txBox="1"/>
          <p:nvPr/>
        </p:nvSpPr>
        <p:spPr>
          <a:xfrm>
            <a:off x="15005050" y="17526000"/>
            <a:ext cx="13458825" cy="707886"/>
          </a:xfrm>
          <a:prstGeom prst="rect">
            <a:avLst/>
          </a:prstGeom>
          <a:noFill/>
        </p:spPr>
        <p:txBody>
          <a:bodyPr wrap="square" rtlCol="0">
            <a:spAutoFit/>
          </a:bodyPr>
          <a:lstStyle/>
          <a:p>
            <a:pPr lvl="0">
              <a:defRPr/>
            </a:pPr>
            <a:r>
              <a:rPr lang="en-US" sz="2000" dirty="0">
                <a:solidFill>
                  <a:srgbClr val="000000"/>
                </a:solidFill>
                <a:latin typeface="Arial"/>
              </a:rPr>
              <a:t>Heuristic representation of regression analyses predicting young adult adjustment from neighborhood quality subscales, parental behavior, and grit. Lines indicate significant associations between variables.</a:t>
            </a:r>
          </a:p>
        </p:txBody>
      </p:sp>
      <p:pic>
        <p:nvPicPr>
          <p:cNvPr id="15" name="Picture 14">
            <a:extLst>
              <a:ext uri="{FF2B5EF4-FFF2-40B4-BE49-F238E27FC236}">
                <a16:creationId xmlns:a16="http://schemas.microsoft.com/office/drawing/2014/main" id="{3907CB5C-076E-4C36-9304-0F056CC09592}"/>
              </a:ext>
            </a:extLst>
          </p:cNvPr>
          <p:cNvPicPr>
            <a:picLocks noChangeAspect="1"/>
          </p:cNvPicPr>
          <p:nvPr/>
        </p:nvPicPr>
        <p:blipFill>
          <a:blip r:embed="rId12"/>
          <a:stretch>
            <a:fillRect/>
          </a:stretch>
        </p:blipFill>
        <p:spPr>
          <a:xfrm>
            <a:off x="29332238" y="16404059"/>
            <a:ext cx="5632449" cy="368755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23149</TotalTime>
  <Words>985</Words>
  <Application>Microsoft Office PowerPoint</Application>
  <PresentationFormat>Custom</PresentationFormat>
  <Paragraphs>85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Neighborhood Quality, Parenting Behavior, and Grit: Links to Future Adjustment</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Longitudinal Examination of Depression and Negative Feedback Seeking in Adolescents Jessica L. Borelli1, Mitchell J. Prinstein1, Valerie A. Simon2,  Charissa S. L. Cheah3, &amp; Julie Wargo Aikins1 1 Yale University; 2Bowling Green State University; 3University of Saskatchewan</dc:title>
  <dc:creator>Mitch Prinstein, Ph.D.</dc:creator>
  <cp:lastModifiedBy>Kayla Pitchford</cp:lastModifiedBy>
  <cp:revision>1854</cp:revision>
  <cp:lastPrinted>2019-04-01T19:03:00Z</cp:lastPrinted>
  <dcterms:created xsi:type="dcterms:W3CDTF">2003-06-02T18:18:04Z</dcterms:created>
  <dcterms:modified xsi:type="dcterms:W3CDTF">2019-04-08T17:11:37Z</dcterms:modified>
</cp:coreProperties>
</file>