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Times New Roman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594E0"/>
    <a:srgbClr val="CF84F0"/>
    <a:srgbClr val="F6F6F6"/>
    <a:srgbClr val="9A009A"/>
    <a:srgbClr val="9933FF"/>
    <a:srgbClr val="E9C6F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>
        <p:scale>
          <a:sx n="60" d="100"/>
          <a:sy n="60" d="100"/>
        </p:scale>
        <p:origin x="-2064" y="-824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taylorweir/Downloads/IntSlfStat9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taylorweir/Downloads/SASSlfStat9.xls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545191680585"/>
          <c:y val="0.0905363081523734"/>
          <c:w val="0.623133752039882"/>
          <c:h val="0.679929336518866"/>
        </c:manualLayout>
      </c:layout>
      <c:lineChart>
        <c:grouping val="standard"/>
        <c:varyColors val="0"/>
        <c:ser>
          <c:idx val="0"/>
          <c:order val="0"/>
          <c:tx>
            <c:v>High Self Worth (age 26)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data!$D$9:$D$10</c:f>
              <c:numCache>
                <c:formatCode>General</c:formatCode>
                <c:ptCount val="2"/>
                <c:pt idx="0">
                  <c:v>-0.58</c:v>
                </c:pt>
                <c:pt idx="1">
                  <c:v>-0.26</c:v>
                </c:pt>
              </c:numCache>
            </c:numRef>
          </c:val>
          <c:smooth val="0"/>
        </c:ser>
        <c:ser>
          <c:idx val="1"/>
          <c:order val="1"/>
          <c:tx>
            <c:v>Low Self-Worth (age 26)</c:v>
          </c:tx>
          <c:spPr>
            <a:ln w="38100">
              <a:solidFill>
                <a:srgbClr val="969696"/>
              </a:solidFill>
              <a:prstDash val="lgDash"/>
            </a:ln>
          </c:spPr>
          <c:marker>
            <c:symbol val="none"/>
          </c:marker>
          <c:val>
            <c:numRef>
              <c:f>data!$D$11:$D$12</c:f>
              <c:numCache>
                <c:formatCode>General</c:formatCode>
                <c:ptCount val="2"/>
                <c:pt idx="0">
                  <c:v>0.6</c:v>
                </c:pt>
                <c:pt idx="1">
                  <c:v>0.24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70358080"/>
        <c:axId val="-1670092400"/>
      </c:lineChart>
      <c:catAx>
        <c:axId val="-1670358080"/>
        <c:scaling>
          <c:orientation val="minMax"/>
        </c:scaling>
        <c:delete val="1"/>
        <c:axPos val="b"/>
        <c:majorTickMark val="out"/>
        <c:minorTickMark val="none"/>
        <c:tickLblPos val="nextTo"/>
        <c:crossAx val="-1670092400"/>
        <c:crosses val="autoZero"/>
        <c:auto val="1"/>
        <c:lblAlgn val="ctr"/>
        <c:lblOffset val="100"/>
        <c:noMultiLvlLbl val="0"/>
      </c:catAx>
      <c:valAx>
        <c:axId val="-16700924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baseline="0" dirty="0" smtClean="0"/>
                  <a:t>Depression  </a:t>
                </a:r>
                <a:r>
                  <a:rPr lang="en-US" sz="1600" baseline="0" dirty="0"/>
                  <a:t>(28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"/>
              <c:y val="0.2861004603741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1670358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0652321235385"/>
          <c:y val="0.18424353359974"/>
          <c:w val="0.297478252017829"/>
          <c:h val="0.55177749517115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1" baseline="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735261984202"/>
          <c:y val="0.0782962013057845"/>
          <c:w val="0.677115454053777"/>
          <c:h val="0.70362011993636"/>
        </c:manualLayout>
      </c:layout>
      <c:lineChart>
        <c:grouping val="standard"/>
        <c:varyColors val="0"/>
        <c:ser>
          <c:idx val="0"/>
          <c:order val="0"/>
          <c:tx>
            <c:v>High Self Worth (age 26)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data!$D$9:$D$10</c:f>
              <c:numCache>
                <c:formatCode>General</c:formatCode>
                <c:ptCount val="2"/>
                <c:pt idx="0">
                  <c:v>-0.52</c:v>
                </c:pt>
                <c:pt idx="1">
                  <c:v>-0.1</c:v>
                </c:pt>
              </c:numCache>
            </c:numRef>
          </c:val>
          <c:smooth val="0"/>
        </c:ser>
        <c:ser>
          <c:idx val="1"/>
          <c:order val="1"/>
          <c:tx>
            <c:v>Low Self-Worth (age 26)</c:v>
          </c:tx>
          <c:spPr>
            <a:ln w="38100">
              <a:solidFill>
                <a:srgbClr val="969696"/>
              </a:solidFill>
              <a:prstDash val="lgDash"/>
            </a:ln>
          </c:spPr>
          <c:marker>
            <c:symbol val="none"/>
          </c:marker>
          <c:val>
            <c:numRef>
              <c:f>data!$D$11:$D$12</c:f>
              <c:numCache>
                <c:formatCode>General</c:formatCode>
                <c:ptCount val="2"/>
                <c:pt idx="0">
                  <c:v>0.64</c:v>
                </c:pt>
                <c:pt idx="1">
                  <c:v>-0.02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09166912"/>
        <c:axId val="-1709164592"/>
      </c:lineChart>
      <c:catAx>
        <c:axId val="-1709166912"/>
        <c:scaling>
          <c:orientation val="minMax"/>
        </c:scaling>
        <c:delete val="1"/>
        <c:axPos val="b"/>
        <c:majorTickMark val="out"/>
        <c:minorTickMark val="none"/>
        <c:tickLblPos val="nextTo"/>
        <c:crossAx val="-1709164592"/>
        <c:crosses val="autoZero"/>
        <c:auto val="1"/>
        <c:lblAlgn val="ctr"/>
        <c:lblOffset val="100"/>
        <c:noMultiLvlLbl val="0"/>
      </c:catAx>
      <c:valAx>
        <c:axId val="-1709164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aseline="0"/>
                  <a:t>Social Anxiety  (28</a:t>
                </a:r>
                <a:r>
                  <a:rPr lang="en-US" sz="1400"/>
                  <a:t>)</a:t>
                </a:r>
              </a:p>
            </c:rich>
          </c:tx>
          <c:layout>
            <c:manualLayout>
              <c:xMode val="edge"/>
              <c:yMode val="edge"/>
              <c:x val="0.00999288108871089"/>
              <c:y val="0.4054785342428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170916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5311357581975"/>
          <c:y val="0.241008444498837"/>
          <c:w val="0.198822229488584"/>
          <c:h val="0.5139342212384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0.13045</cdr:x>
      <cdr:y>0.8366</cdr:y>
    </cdr:from>
    <cdr:to>
      <cdr:x>0.46162</cdr:x>
      <cdr:y>0.98278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77875" y="3913917"/>
          <a:ext cx="1974750" cy="683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Not in a Relationship </a:t>
          </a:r>
          <a:r>
            <a:rPr lang="en-US" sz="1400" b="1" baseline="0" dirty="0"/>
            <a:t>(</a:t>
          </a:r>
          <a:r>
            <a:rPr lang="en-US" sz="1400" b="1" baseline="0" dirty="0" smtClean="0"/>
            <a:t>age </a:t>
          </a:r>
          <a:r>
            <a:rPr lang="en-US" sz="1400" b="1" baseline="0" dirty="0"/>
            <a:t>21)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0.53485</cdr:x>
      <cdr:y>0.84707</cdr:y>
    </cdr:from>
    <cdr:to>
      <cdr:x>0.85088</cdr:x>
      <cdr:y>0.90923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89288" y="3962893"/>
          <a:ext cx="1884477" cy="290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In a</a:t>
          </a:r>
          <a:r>
            <a:rPr lang="en-US" sz="1400" b="1" baseline="0"/>
            <a:t> Relationship (age 21)</a:t>
          </a:r>
          <a:endParaRPr lang="en-US" sz="14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0.16144</cdr:x>
      <cdr:y>0.89211</cdr:y>
    </cdr:from>
    <cdr:to>
      <cdr:x>0.47273</cdr:x>
      <cdr:y>0.95701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03606" y="5188063"/>
          <a:ext cx="2654403" cy="387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Not in a Relationship </a:t>
          </a:r>
          <a:r>
            <a:rPr lang="en-US" sz="1400" b="1" baseline="0"/>
            <a:t>(age 21)</a:t>
          </a:r>
          <a:endParaRPr lang="en-US" sz="1400" b="1"/>
        </a:p>
      </cdr:txBody>
    </cdr:sp>
  </cdr:relSizeAnchor>
  <cdr:relSizeAnchor xmlns:cdr="http://schemas.openxmlformats.org/drawingml/2006/chartDrawing">
    <cdr:from>
      <cdr:x>0.53373</cdr:x>
      <cdr:y>0.89236</cdr:y>
    </cdr:from>
    <cdr:to>
      <cdr:x>0.84951</cdr:x>
      <cdr:y>0.95377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93949" y="5189521"/>
          <a:ext cx="2690591" cy="365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In a</a:t>
          </a:r>
          <a:r>
            <a:rPr lang="en-US" sz="1400" b="1" baseline="0"/>
            <a:t> Relationship (age 21)</a:t>
          </a:r>
          <a:endParaRPr lang="en-US" sz="14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4150" y="0"/>
            <a:ext cx="40306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4150" y="6535738"/>
            <a:ext cx="40306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E66061FA-5934-B242-8A4E-84B65176F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4150" y="0"/>
            <a:ext cx="40306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5938"/>
            <a:ext cx="3441700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68663"/>
            <a:ext cx="7437438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4150" y="6535738"/>
            <a:ext cx="40306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A9636CFC-DD08-794D-BC22-6E7AE6385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 defTabSz="923925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 defTabSz="923925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 defTabSz="923925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 defTabSz="923925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803D5E37-3DEF-C145-9C27-363288012182}" type="slidenum">
              <a:rPr lang="en-US" altLang="en-US" sz="1200" b="0">
                <a:latin typeface="Arial" charset="0"/>
              </a:rPr>
              <a:pPr/>
              <a:t>1</a:t>
            </a:fld>
            <a:endParaRPr lang="en-US" altLang="en-US" sz="1200" b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FE16C-4C89-FA46-BEE8-0C0C78A22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03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8ACAF-2662-6245-92B9-A22D9CAFD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01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4250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7625"/>
            <a:ext cx="29473525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F01D-FD1B-7442-A1F9-328B21DBC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62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02DA-DBAC-B244-A18A-C97BB88D9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4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8C29-3589-F94D-9AA6-ECF609CDE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61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0325"/>
            <a:ext cx="19673887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388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7AC81-DA4C-7E4E-8017-B83739CC6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7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D6C0-1EB7-0843-A150-73AB19E6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42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D85E-B097-F346-A50D-3CC09B38A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39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53BD-C494-8441-BC98-DD2010B73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04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2BFB-7512-564C-95C3-7DCD23D7A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5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08B57-F6F1-5349-8D37-C8BA038FF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35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8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00" b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7AA5C38B-109E-0444-B32C-EBF0F49D3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6pPr>
      <a:lvl7pPr marL="9144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7pPr>
      <a:lvl8pPr marL="13716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8pPr>
      <a:lvl9pPr marL="18288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9pPr>
    </p:titleStyle>
    <p:bodyStyle>
      <a:lvl1pPr marL="1920875" indent="-1920875" algn="l" defTabSz="5121275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4160838" indent="-1600200" algn="l" defTabSz="5121275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6400800" indent="-1279525" algn="l" defTabSz="5121275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8961438" indent="-1281113" algn="l" defTabSz="5121275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1522075" indent="-1281113" algn="l" defTabSz="51212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19792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6pPr>
      <a:lvl7pPr marL="124364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7pPr>
      <a:lvl8pPr marL="128936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8pPr>
      <a:lvl9pPr marL="133508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83413" y="396875"/>
            <a:ext cx="30403800" cy="3581400"/>
          </a:xfrm>
        </p:spPr>
        <p:txBody>
          <a:bodyPr/>
          <a:lstStyle/>
          <a:p>
            <a:r>
              <a:rPr lang="en-US" altLang="en-US" sz="9600" b="1">
                <a:latin typeface="Times New Roman" charset="0"/>
                <a:ea typeface="MS PGothic" charset="-128"/>
              </a:rPr>
              <a:t>Timing of Adolescent Romantic Relationships and Future Anxiety and Depression </a:t>
            </a:r>
            <a:endParaRPr lang="en-US" altLang="en-US" sz="8800" b="1">
              <a:latin typeface="Times New Roman" charset="0"/>
              <a:ea typeface="MS PGothic" charset="-128"/>
            </a:endParaRPr>
          </a:p>
        </p:txBody>
      </p:sp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782638" y="7132638"/>
            <a:ext cx="14000162" cy="1387475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500">
                <a:solidFill>
                  <a:srgbClr val="FFCC00"/>
                </a:solidFill>
                <a:latin typeface="Times New Roman" charset="0"/>
              </a:rPr>
              <a:t>Introduction</a:t>
            </a:r>
          </a:p>
        </p:txBody>
      </p:sp>
      <p:sp>
        <p:nvSpPr>
          <p:cNvPr id="15363" name="Text Box 149"/>
          <p:cNvSpPr txBox="1">
            <a:spLocks noChangeArrowheads="1"/>
          </p:cNvSpPr>
          <p:nvPr/>
        </p:nvSpPr>
        <p:spPr bwMode="auto">
          <a:xfrm>
            <a:off x="690563" y="6553200"/>
            <a:ext cx="42595800" cy="3238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8500">
              <a:solidFill>
                <a:srgbClr val="FFCC00"/>
              </a:solidFill>
              <a:latin typeface="Times New Roman" charset="0"/>
            </a:endParaRPr>
          </a:p>
        </p:txBody>
      </p:sp>
      <p:sp>
        <p:nvSpPr>
          <p:cNvPr id="15364" name="Text Box 277"/>
          <p:cNvSpPr txBox="1">
            <a:spLocks noChangeArrowheads="1"/>
          </p:cNvSpPr>
          <p:nvPr/>
        </p:nvSpPr>
        <p:spPr bwMode="auto">
          <a:xfrm>
            <a:off x="7391400" y="3962400"/>
            <a:ext cx="29870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0">
                <a:solidFill>
                  <a:schemeClr val="tx2"/>
                </a:solidFill>
                <a:latin typeface="Times New Roman" charset="0"/>
              </a:rPr>
              <a:t>Taylor L. Weir &amp; David E. Szwedo</a:t>
            </a:r>
            <a:endParaRPr lang="en-US" altLang="en-US" sz="7200" b="0" baseline="30000">
              <a:solidFill>
                <a:schemeClr val="tx2"/>
              </a:solidFill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0">
                <a:solidFill>
                  <a:schemeClr val="tx2"/>
                </a:solidFill>
                <a:latin typeface="Times New Roman" charset="0"/>
              </a:rPr>
              <a:t>James Madison University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29594071" y="25391905"/>
            <a:ext cx="13876337" cy="1387475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500">
                <a:solidFill>
                  <a:srgbClr val="FFCC00"/>
                </a:solidFill>
                <a:latin typeface="Times New Roman" charset="0"/>
              </a:rPr>
              <a:t>Discussion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762000" y="25935685"/>
            <a:ext cx="14020800" cy="1387475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500" dirty="0">
                <a:solidFill>
                  <a:srgbClr val="FFCC00"/>
                </a:solidFill>
                <a:latin typeface="Times New Roman" charset="0"/>
              </a:rPr>
              <a:t>Method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838200" y="8602663"/>
            <a:ext cx="13944600" cy="1123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Romantic relationships at an early age can be especially stressful because adolescents have not yet </a:t>
            </a:r>
            <a:r>
              <a:rPr lang="en-US" altLang="en-US" sz="2800" dirty="0" smtClean="0">
                <a:solidFill>
                  <a:srgbClr val="C00000"/>
                </a:solidFill>
              </a:rPr>
              <a:t>developed the necessary coping skills </a:t>
            </a:r>
            <a:r>
              <a:rPr lang="en-US" altLang="en-US" sz="2800" dirty="0" smtClean="0"/>
              <a:t>to handle a problem or breakup (Chen et al., 2009) 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Higher levels of </a:t>
            </a:r>
            <a:r>
              <a:rPr lang="en-US" altLang="en-US" sz="2800" dirty="0" smtClean="0">
                <a:solidFill>
                  <a:srgbClr val="C00000"/>
                </a:solidFill>
              </a:rPr>
              <a:t>ego development </a:t>
            </a:r>
            <a:r>
              <a:rPr lang="en-US" altLang="en-US" sz="2800" dirty="0" smtClean="0"/>
              <a:t>have been found to be associated with impersonal </a:t>
            </a:r>
            <a:r>
              <a:rPr lang="en-US" altLang="en-US" sz="2800" dirty="0" smtClean="0">
                <a:solidFill>
                  <a:srgbClr val="C00000"/>
                </a:solidFill>
              </a:rPr>
              <a:t>sensitivity, empathy, </a:t>
            </a:r>
            <a:r>
              <a:rPr lang="en-US" altLang="en-US" sz="2800" dirty="0" smtClean="0"/>
              <a:t>and greater ability to </a:t>
            </a:r>
            <a:r>
              <a:rPr lang="en-US" altLang="en-US" sz="2800" dirty="0" smtClean="0">
                <a:solidFill>
                  <a:srgbClr val="C00000"/>
                </a:solidFill>
              </a:rPr>
              <a:t>maintain close relationships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Hennighausen</a:t>
            </a:r>
            <a:r>
              <a:rPr lang="en-US" altLang="en-US" sz="2800" dirty="0" smtClean="0"/>
              <a:t> et al., 2004).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Adolescents with lower </a:t>
            </a:r>
            <a:r>
              <a:rPr lang="en-US" altLang="en-US" sz="2800" dirty="0" smtClean="0">
                <a:solidFill>
                  <a:srgbClr val="C00000"/>
                </a:solidFill>
              </a:rPr>
              <a:t>self-esteem</a:t>
            </a:r>
            <a:r>
              <a:rPr lang="en-US" altLang="en-US" sz="2800" dirty="0" smtClean="0"/>
              <a:t> may seek negative feedback from their romantic partners to retain negative thoughts of the self (</a:t>
            </a:r>
            <a:r>
              <a:rPr lang="en-US" altLang="en-US" sz="2800" dirty="0" err="1" smtClean="0"/>
              <a:t>Ksobiech</a:t>
            </a:r>
            <a:r>
              <a:rPr lang="en-US" altLang="en-US" sz="2800" dirty="0" smtClean="0"/>
              <a:t> et al., 2014). 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Adolescents with a </a:t>
            </a:r>
            <a:r>
              <a:rPr lang="en-US" altLang="en-US" sz="2800" dirty="0" smtClean="0">
                <a:solidFill>
                  <a:srgbClr val="C00000"/>
                </a:solidFill>
              </a:rPr>
              <a:t>secure attachment style </a:t>
            </a:r>
            <a:r>
              <a:rPr lang="en-US" altLang="en-US" sz="2800" dirty="0" smtClean="0"/>
              <a:t>could be more comfortable with intimate relationships and have more </a:t>
            </a:r>
            <a:r>
              <a:rPr lang="en-US" altLang="en-US" sz="2800" dirty="0" smtClean="0">
                <a:solidFill>
                  <a:srgbClr val="C00000"/>
                </a:solidFill>
              </a:rPr>
              <a:t>trust in the support of others</a:t>
            </a:r>
            <a:r>
              <a:rPr lang="en-US" altLang="en-US" sz="2800" dirty="0" smtClean="0"/>
              <a:t> (Davila et al., 2004).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When personal factors are underdeveloped in early adolescence and linked with romantic relationships high in emotion, </a:t>
            </a:r>
            <a:r>
              <a:rPr lang="en-US" altLang="en-US" sz="2800" dirty="0" smtClean="0">
                <a:solidFill>
                  <a:srgbClr val="C00000"/>
                </a:solidFill>
              </a:rPr>
              <a:t>psychological stress is a likely consequence.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/>
              <a:t>The current study aims to analyze the associations between </a:t>
            </a:r>
            <a:r>
              <a:rPr lang="en-US" altLang="en-US" sz="2800" dirty="0" smtClean="0">
                <a:solidFill>
                  <a:srgbClr val="C00000"/>
                </a:solidFill>
              </a:rPr>
              <a:t>the timing of romantic relationships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and </a:t>
            </a:r>
            <a:r>
              <a:rPr lang="en-US" altLang="en-US" sz="2800" dirty="0" smtClean="0">
                <a:solidFill>
                  <a:srgbClr val="C00000"/>
                </a:solidFill>
              </a:rPr>
              <a:t>later anxiety and depression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with </a:t>
            </a:r>
            <a:r>
              <a:rPr lang="en-US" altLang="en-US" sz="2800" dirty="0" smtClean="0">
                <a:solidFill>
                  <a:srgbClr val="C00000"/>
                </a:solidFill>
              </a:rPr>
              <a:t>ego resiliency, self-worth, and attachment as moderators. </a:t>
            </a:r>
            <a:endParaRPr lang="en-US" altLang="en-US" sz="28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i="1" u="sng" dirty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i="1" u="sng" dirty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i="1" u="sng" dirty="0">
              <a:solidFill>
                <a:srgbClr val="A50021"/>
              </a:solidFill>
            </a:endParaRP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15259050" y="16146463"/>
            <a:ext cx="13771563" cy="1387475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500">
                <a:solidFill>
                  <a:srgbClr val="FFCC00"/>
                </a:solidFill>
                <a:latin typeface="Times New Roman" charset="0"/>
              </a:rPr>
              <a:t>Results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838200" y="27659013"/>
            <a:ext cx="139239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i="1" dirty="0"/>
              <a:t>Participants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/>
              <a:t>N = 184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/>
              <a:t>Gender</a:t>
            </a:r>
            <a:r>
              <a:rPr lang="en-US" altLang="en-US" sz="2800" dirty="0"/>
              <a:t>                      </a:t>
            </a:r>
            <a:r>
              <a:rPr lang="en-US" altLang="en-US" sz="2800" u="sng" dirty="0"/>
              <a:t>Race/ethnicity </a:t>
            </a:r>
            <a:r>
              <a:rPr lang="en-US" altLang="en-US" sz="2800" dirty="0"/>
              <a:t>                   </a:t>
            </a:r>
            <a:r>
              <a:rPr lang="en-US" altLang="en-US" sz="2800" u="sng" dirty="0"/>
              <a:t>Income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86 males                   107 Caucasian                    Median = $40,000 - $59,000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98 females                53 African American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                                 24 Mixed/Other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0" y="7086600"/>
            <a:ext cx="13639800" cy="1012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i="1" dirty="0"/>
              <a:t>Measures</a:t>
            </a:r>
            <a:endParaRPr lang="en-US" altLang="en-US" sz="3600" i="1" dirty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i="1" dirty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</a:rPr>
              <a:t>Romantic Involvement</a:t>
            </a:r>
            <a:r>
              <a:rPr lang="en-US" altLang="en-US" sz="2800" i="1" dirty="0">
                <a:solidFill>
                  <a:srgbClr val="A50021"/>
                </a:solidFill>
              </a:rPr>
              <a:t> </a:t>
            </a:r>
            <a:r>
              <a:rPr lang="en-US" altLang="en-US" sz="2800" dirty="0"/>
              <a:t>(ages 18, 21, 24) Participants were asked if they were involved in a romantic relationship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</a:rPr>
              <a:t>Ego Resiliency </a:t>
            </a:r>
            <a:r>
              <a:rPr lang="en-US" altLang="en-US" sz="2800" dirty="0"/>
              <a:t>(ages 19, 22, 25) Assessed using the Ego Resiliency Scale with higher self-report measures indicating greater resiliency, and lower scores indicating ego brittleness. 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</a:rPr>
              <a:t>Self Worth </a:t>
            </a:r>
            <a:r>
              <a:rPr lang="en-US" altLang="en-US" sz="2800" dirty="0"/>
              <a:t>(ages 19, 22, 25) Perceived self-worth was assessed using the 4-item self-worth subscale from the Self-Perception Profile for Adolescents. Higher scores indicate a higher level of self-worth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</a:rPr>
              <a:t>Attachment </a:t>
            </a:r>
            <a:r>
              <a:rPr lang="en-US" altLang="en-US" sz="2800" dirty="0"/>
              <a:t>(ages 19, 22, 25) Close peers of participants completed the Inventory of Parent and Peer Attachment. Areas including mutual trust, quality of communication, and alienation in relationships were indicated on a 5-point Likert scale; 1 indicating never true, and 5 indicated almost always true.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i="1" dirty="0" smtClean="0">
                <a:solidFill>
                  <a:schemeClr val="accent2"/>
                </a:solidFill>
              </a:rPr>
              <a:t>Depression </a:t>
            </a:r>
            <a:r>
              <a:rPr lang="en-US" altLang="en-US" sz="2800" dirty="0"/>
              <a:t>(ages 20, 23, 26) Participants completed the Adult Self Report measure. The anxious/depressed construct of the internalizing subscale was used.</a:t>
            </a:r>
          </a:p>
          <a:p>
            <a:pPr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</a:rPr>
              <a:t>Social Anxiety </a:t>
            </a:r>
            <a:r>
              <a:rPr lang="en-US" altLang="en-US" sz="2800" dirty="0"/>
              <a:t>(age 20, 23, 26) Assessed using the Social Anxiety Scale, a 22-item self-report scale with measures of negative evaluation and social avoidance.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 dirty="0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9565600" y="27509788"/>
            <a:ext cx="13695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728209" y="19115088"/>
            <a:ext cx="14000162" cy="1387475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500">
                <a:solidFill>
                  <a:srgbClr val="FFCC00"/>
                </a:solidFill>
                <a:latin typeface="Times New Roman" charset="0"/>
              </a:rPr>
              <a:t>Hypotheses</a:t>
            </a:r>
          </a:p>
        </p:txBody>
      </p:sp>
      <p:sp>
        <p:nvSpPr>
          <p:cNvPr id="15373" name="TextBox 89"/>
          <p:cNvSpPr txBox="1">
            <a:spLocks noChangeArrowheads="1"/>
          </p:cNvSpPr>
          <p:nvPr/>
        </p:nvSpPr>
        <p:spPr bwMode="auto">
          <a:xfrm>
            <a:off x="29591455" y="27111505"/>
            <a:ext cx="14097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Arial" charset="0"/>
              </a:rPr>
              <a:t>Relationship status was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not directly linked </a:t>
            </a:r>
            <a:r>
              <a:rPr lang="en-US" altLang="en-US" sz="2800" dirty="0" smtClean="0">
                <a:latin typeface="Arial" charset="0"/>
              </a:rPr>
              <a:t>to any moderating variables or the subsequent outcome variables of anxiety and depression.</a:t>
            </a:r>
          </a:p>
          <a:p>
            <a:pPr eaLnBrk="1" hangingPunct="1"/>
            <a:endParaRPr lang="en-US" altLang="en-US" sz="2800" dirty="0">
              <a:latin typeface="Arial" charset="0"/>
            </a:endParaRPr>
          </a:p>
          <a:p>
            <a:pPr eaLnBrk="1" hangingPunct="1"/>
            <a:r>
              <a:rPr lang="en-US" altLang="en-US" sz="2800" dirty="0" smtClean="0">
                <a:latin typeface="Arial" charset="0"/>
              </a:rPr>
              <a:t>Associations </a:t>
            </a:r>
            <a:r>
              <a:rPr lang="en-US" altLang="en-US" sz="2800" dirty="0" smtClean="0">
                <a:latin typeface="Arial" charset="0"/>
              </a:rPr>
              <a:t>between</a:t>
            </a:r>
            <a:r>
              <a:rPr lang="en-US" altLang="en-US" sz="2800" dirty="0" smtClean="0">
                <a:latin typeface="Arial" charset="0"/>
              </a:rPr>
              <a:t> </a:t>
            </a:r>
            <a:r>
              <a:rPr lang="en-US" altLang="en-US" sz="2800" dirty="0" smtClean="0">
                <a:latin typeface="Arial" charset="0"/>
              </a:rPr>
              <a:t>depression and social anxiety with ego resiliency, secure attachment, and self-worth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increased with age</a:t>
            </a:r>
            <a:r>
              <a:rPr lang="en-US" altLang="en-US" sz="2800" dirty="0" smtClean="0">
                <a:latin typeface="Arial" charset="0"/>
              </a:rPr>
              <a:t>, and almost all were significant with self-worth.</a:t>
            </a:r>
            <a:endParaRPr lang="en-US" altLang="en-US" sz="2800" dirty="0">
              <a:latin typeface="Arial" charset="0"/>
            </a:endParaRPr>
          </a:p>
          <a:p>
            <a:pPr eaLnBrk="1" hangingPunct="1"/>
            <a:endParaRPr lang="en-US" altLang="en-US" sz="2800" dirty="0">
              <a:latin typeface="Arial" charset="0"/>
            </a:endParaRPr>
          </a:p>
          <a:p>
            <a:pPr eaLnBrk="1" hangingPunct="1"/>
            <a:r>
              <a:rPr lang="en-US" altLang="en-US" sz="2800" dirty="0" smtClean="0">
                <a:latin typeface="Arial" charset="0"/>
              </a:rPr>
              <a:t>Although it was hypothesized that involvement in a romantic relationship in early adolescence would predict anxiety in later adolescence, results showed being in a relationship actually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protected against depression and social anxiety</a:t>
            </a:r>
            <a:r>
              <a:rPr lang="en-US" altLang="en-US" sz="2800" dirty="0" smtClean="0">
                <a:latin typeface="Arial" charset="0"/>
              </a:rPr>
              <a:t>. It is likely involvement in a relationship could </a:t>
            </a:r>
            <a:r>
              <a:rPr lang="en-US" altLang="en-US" sz="2800" dirty="0" smtClean="0">
                <a:latin typeface="Arial" charset="0"/>
              </a:rPr>
              <a:t>trigger an increase in coping mechanisms.</a:t>
            </a:r>
            <a:endParaRPr lang="en-US" altLang="en-US" sz="2800" dirty="0">
              <a:latin typeface="Arial" charset="0"/>
            </a:endParaRPr>
          </a:p>
        </p:txBody>
      </p:sp>
      <p:sp>
        <p:nvSpPr>
          <p:cNvPr id="15374" name="TextBox 1"/>
          <p:cNvSpPr txBox="1">
            <a:spLocks noChangeArrowheads="1"/>
          </p:cNvSpPr>
          <p:nvPr/>
        </p:nvSpPr>
        <p:spPr bwMode="auto">
          <a:xfrm>
            <a:off x="728209" y="20695193"/>
            <a:ext cx="14020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dirty="0" smtClean="0">
                <a:latin typeface="Arial" charset="0"/>
              </a:rPr>
              <a:t>Involvement in a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romantic relationship in early adolescence</a:t>
            </a:r>
            <a:r>
              <a:rPr lang="en-US" altLang="en-US" sz="2800" dirty="0" smtClean="0">
                <a:latin typeface="Arial" charset="0"/>
              </a:rPr>
              <a:t>, but not later adolescence and early adulthood,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en-US" sz="2800" dirty="0" smtClean="0">
                <a:latin typeface="Arial" charset="0"/>
              </a:rPr>
              <a:t>will predict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lower ego resiliency </a:t>
            </a:r>
            <a:r>
              <a:rPr lang="en-US" altLang="en-US" sz="2800" dirty="0" smtClean="0">
                <a:latin typeface="Arial" charset="0"/>
              </a:rPr>
              <a:t>and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higher levels of depression and social anxiety.</a:t>
            </a:r>
            <a:endParaRPr lang="en-US" altLang="en-US" sz="2800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alt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800" dirty="0" smtClean="0">
                <a:latin typeface="Arial" charset="0"/>
              </a:rPr>
              <a:t>People involved in early romantic relationships, but not later adolescence and early adulthood, will predict</a:t>
            </a:r>
            <a:r>
              <a:rPr lang="en-US" alt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lower self worth </a:t>
            </a:r>
            <a:r>
              <a:rPr lang="en-US" altLang="en-US" sz="2800" dirty="0" smtClean="0">
                <a:latin typeface="Arial" charset="0"/>
              </a:rPr>
              <a:t>and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higher levels of depression and social anxiety.</a:t>
            </a:r>
          </a:p>
          <a:p>
            <a:pPr eaLnBrk="1" hangingPunct="1">
              <a:buFontTx/>
              <a:buChar char="•"/>
            </a:pPr>
            <a:endParaRPr lang="en-US" altLang="en-US" sz="2800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800" dirty="0" smtClean="0">
                <a:latin typeface="Arial" charset="0"/>
              </a:rPr>
              <a:t>People in romantic relationships early in adolescence, but not later adolescence and early adulthood, will predict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lower</a:t>
            </a:r>
            <a:r>
              <a:rPr lang="en-US" alt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levels of secure attachment </a:t>
            </a:r>
            <a:r>
              <a:rPr lang="en-US" altLang="en-US" sz="2800" dirty="0" smtClean="0">
                <a:latin typeface="Arial" charset="0"/>
              </a:rPr>
              <a:t>and </a:t>
            </a:r>
            <a:r>
              <a:rPr lang="en-US" altLang="en-US" sz="2800" dirty="0" smtClean="0">
                <a:solidFill>
                  <a:srgbClr val="C00000"/>
                </a:solidFill>
                <a:latin typeface="Arial" charset="0"/>
              </a:rPr>
              <a:t>higher levels of depression and social anxiety.</a:t>
            </a:r>
          </a:p>
          <a:p>
            <a:pPr eaLnBrk="1" hangingPunct="1">
              <a:buFontTx/>
              <a:buChar char="•"/>
            </a:pPr>
            <a:endParaRPr lang="en-US" altLang="en-US" sz="2800" dirty="0">
              <a:latin typeface="Arial" charset="0"/>
            </a:endParaRPr>
          </a:p>
        </p:txBody>
      </p:sp>
      <p:sp>
        <p:nvSpPr>
          <p:cNvPr id="15375" name="TextBox 40"/>
          <p:cNvSpPr txBox="1">
            <a:spLocks noChangeArrowheads="1"/>
          </p:cNvSpPr>
          <p:nvPr/>
        </p:nvSpPr>
        <p:spPr bwMode="auto">
          <a:xfrm>
            <a:off x="29591455" y="22409563"/>
            <a:ext cx="138128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/>
            <a:r>
              <a:rPr lang="en-US" altLang="en-US" dirty="0">
                <a:latin typeface="Arial" charset="0"/>
              </a:rPr>
              <a:t>Figures </a:t>
            </a:r>
            <a:r>
              <a:rPr lang="en-US" altLang="en-US" dirty="0" smtClean="0">
                <a:latin typeface="Arial" charset="0"/>
              </a:rPr>
              <a:t>1. </a:t>
            </a:r>
            <a:r>
              <a:rPr lang="en-US" altLang="en-US" dirty="0">
                <a:latin typeface="Arial" charset="0"/>
              </a:rPr>
              <a:t>&amp; </a:t>
            </a:r>
            <a:r>
              <a:rPr lang="en-US" altLang="en-US" dirty="0" smtClean="0">
                <a:latin typeface="Arial" charset="0"/>
              </a:rPr>
              <a:t>2. Interactions between relationship status and self-worth predicting depression and anxiety. The </a:t>
            </a:r>
            <a:r>
              <a:rPr lang="en-US" altLang="en-US" dirty="0">
                <a:latin typeface="Arial" charset="0"/>
              </a:rPr>
              <a:t>pattern of results </a:t>
            </a:r>
            <a:r>
              <a:rPr lang="en-US" altLang="en-US" dirty="0" smtClean="0">
                <a:latin typeface="Arial" charset="0"/>
              </a:rPr>
              <a:t>suggests that not being in a relationship and having lower self-worth predicted higher levels of both internalizing symptoms and social anxiety. High self-worth appears to buffer against negative outcomes for individuals not in a romantic relationship.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76" name="TextBox 40"/>
          <p:cNvSpPr txBox="1">
            <a:spLocks noChangeArrowheads="1"/>
          </p:cNvSpPr>
          <p:nvPr/>
        </p:nvSpPr>
        <p:spPr bwMode="auto">
          <a:xfrm>
            <a:off x="15287625" y="24191352"/>
            <a:ext cx="14020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/>
            <a:r>
              <a:rPr lang="en-US" altLang="en-US" dirty="0">
                <a:latin typeface="Arial" charset="0"/>
              </a:rPr>
              <a:t>Table 1. Univariate statistics and inter-correlations between primary </a:t>
            </a:r>
            <a:r>
              <a:rPr lang="en-US" altLang="en-US" dirty="0" smtClean="0">
                <a:latin typeface="Arial" charset="0"/>
              </a:rPr>
              <a:t>constructs.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78" name="TextBox 35"/>
          <p:cNvSpPr txBox="1">
            <a:spLocks noChangeArrowheads="1"/>
          </p:cNvSpPr>
          <p:nvPr/>
        </p:nvSpPr>
        <p:spPr bwMode="auto">
          <a:xfrm>
            <a:off x="36458732" y="21581411"/>
            <a:ext cx="1801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2400" dirty="0"/>
              <a:t>Figure </a:t>
            </a:r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15379" name="TextBox 40"/>
          <p:cNvSpPr txBox="1">
            <a:spLocks noChangeArrowheads="1"/>
          </p:cNvSpPr>
          <p:nvPr/>
        </p:nvSpPr>
        <p:spPr bwMode="auto">
          <a:xfrm>
            <a:off x="15240000" y="17443450"/>
            <a:ext cx="137922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/>
            <a:r>
              <a:rPr lang="en-US" altLang="en-US" dirty="0">
                <a:latin typeface="Arial" charset="0"/>
              </a:rPr>
              <a:t>Correlations between primary variables are presented in Table 1 below. </a:t>
            </a:r>
          </a:p>
          <a:p>
            <a:pPr eaLnBrk="1" hangingPunct="1"/>
            <a:endParaRPr lang="en-US" altLang="en-US" dirty="0">
              <a:latin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</a:rPr>
              <a:t>Correlational analyses </a:t>
            </a:r>
            <a:r>
              <a:rPr lang="en-US" altLang="en-US" dirty="0">
                <a:latin typeface="Arial" charset="0"/>
              </a:rPr>
              <a:t>revealed </a:t>
            </a:r>
            <a:r>
              <a:rPr lang="en-US" altLang="en-US" dirty="0" smtClean="0">
                <a:latin typeface="Arial" charset="0"/>
              </a:rPr>
              <a:t>significant associations with being in a relationship at age 21 and ego resiliency at age 25, and being in a relationship at ages 18 and 21 with self-worth at ages 19 and 22 (see Table </a:t>
            </a:r>
            <a:r>
              <a:rPr lang="en-US" altLang="en-US" dirty="0">
                <a:latin typeface="Arial" charset="0"/>
              </a:rPr>
              <a:t>2</a:t>
            </a:r>
            <a:r>
              <a:rPr lang="en-US" altLang="en-US" dirty="0" smtClean="0">
                <a:latin typeface="Arial" charset="0"/>
              </a:rPr>
              <a:t>). </a:t>
            </a:r>
            <a:endParaRPr lang="en-US" altLang="en-US" dirty="0">
              <a:latin typeface="Arial" charset="0"/>
            </a:endParaRPr>
          </a:p>
          <a:p>
            <a:pPr eaLnBrk="1" hangingPunct="1"/>
            <a:endParaRPr lang="en-US" altLang="en-US" dirty="0">
              <a:latin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</a:rPr>
              <a:t>Regression analyses revealed main effects of ego resiliency, self-worth, and secure attachment for predicting depression and social anxiety. Significance was found in self-worth with both outcome variables (see Table 3).</a:t>
            </a:r>
          </a:p>
          <a:p>
            <a:pPr eaLnBrk="1" hangingPunct="1"/>
            <a:endParaRPr lang="en-US" altLang="en-US" dirty="0">
              <a:latin typeface="Arial" charset="0"/>
            </a:endParaRPr>
          </a:p>
          <a:p>
            <a:pPr eaLnBrk="1" hangingPunct="1"/>
            <a:r>
              <a:rPr lang="en-US" altLang="en-US" dirty="0">
                <a:latin typeface="Arial" charset="0"/>
              </a:rPr>
              <a:t>Interactions were also found </a:t>
            </a:r>
            <a:r>
              <a:rPr lang="en-US" altLang="en-US" dirty="0" smtClean="0">
                <a:latin typeface="Arial" charset="0"/>
              </a:rPr>
              <a:t>in relationship status and self-worth with </a:t>
            </a:r>
            <a:r>
              <a:rPr lang="en-US" altLang="en-US" dirty="0">
                <a:latin typeface="Arial" charset="0"/>
              </a:rPr>
              <a:t>future </a:t>
            </a:r>
            <a:r>
              <a:rPr lang="en-US" altLang="en-US" dirty="0" smtClean="0">
                <a:latin typeface="Arial" charset="0"/>
              </a:rPr>
              <a:t>internalizing symptoms </a:t>
            </a:r>
            <a:r>
              <a:rPr lang="en-US" altLang="en-US" dirty="0">
                <a:latin typeface="Arial" charset="0"/>
              </a:rPr>
              <a:t>and </a:t>
            </a:r>
            <a:r>
              <a:rPr lang="en-US" altLang="en-US" dirty="0" smtClean="0">
                <a:latin typeface="Arial" charset="0"/>
              </a:rPr>
              <a:t>social anxiety </a:t>
            </a:r>
            <a:r>
              <a:rPr lang="en-US" altLang="en-US" dirty="0">
                <a:latin typeface="Arial" charset="0"/>
              </a:rPr>
              <a:t>(see Figures </a:t>
            </a:r>
            <a:r>
              <a:rPr lang="en-US" altLang="en-US" dirty="0" smtClean="0">
                <a:latin typeface="Arial" charset="0"/>
              </a:rPr>
              <a:t>1 &amp; 2).</a:t>
            </a:r>
          </a:p>
        </p:txBody>
      </p:sp>
      <p:pic>
        <p:nvPicPr>
          <p:cNvPr id="15380" name="Picture 31" descr="https://upload.wikimedia.org/wikipedia/en/thumb/7/76/James_Madison_University.svg/1280px-James_Madison_University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1312863"/>
            <a:ext cx="9982200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3" name="TextBox 40"/>
          <p:cNvSpPr txBox="1">
            <a:spLocks noChangeArrowheads="1"/>
          </p:cNvSpPr>
          <p:nvPr/>
        </p:nvSpPr>
        <p:spPr bwMode="auto">
          <a:xfrm>
            <a:off x="29733536" y="14448860"/>
            <a:ext cx="138128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Arial" charset="0"/>
              </a:rPr>
              <a:t>Table 2. Correlational analyses between relationship status at different ages and moderators at ages one year later.</a:t>
            </a:r>
          </a:p>
          <a:p>
            <a:pPr eaLnBrk="1" hangingPunct="1"/>
            <a:r>
              <a:rPr lang="en-US" altLang="en-US" dirty="0" smtClean="0">
                <a:latin typeface="Arial" charset="0"/>
              </a:rPr>
              <a:t>Table 3. Main effects of moderators with depression and social anxiety at different ages.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84" name="TextBox 2"/>
          <p:cNvSpPr txBox="1">
            <a:spLocks noChangeArrowheads="1"/>
          </p:cNvSpPr>
          <p:nvPr/>
        </p:nvSpPr>
        <p:spPr bwMode="auto">
          <a:xfrm>
            <a:off x="29824399" y="13847275"/>
            <a:ext cx="1801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2400" dirty="0" smtClean="0"/>
              <a:t>Table 2</a:t>
            </a:r>
            <a:endParaRPr lang="en-US" altLang="en-US" sz="2400" dirty="0"/>
          </a:p>
        </p:txBody>
      </p:sp>
      <p:sp>
        <p:nvSpPr>
          <p:cNvPr id="15385" name="TextBox 2"/>
          <p:cNvSpPr txBox="1">
            <a:spLocks noChangeArrowheads="1"/>
          </p:cNvSpPr>
          <p:nvPr/>
        </p:nvSpPr>
        <p:spPr bwMode="auto">
          <a:xfrm>
            <a:off x="35739049" y="13900786"/>
            <a:ext cx="1801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2400" dirty="0" smtClean="0"/>
              <a:t>Table 3</a:t>
            </a:r>
            <a:endParaRPr lang="en-US" altLang="en-US" sz="2400" dirty="0"/>
          </a:p>
        </p:txBody>
      </p:sp>
      <p:sp>
        <p:nvSpPr>
          <p:cNvPr id="15386" name="Rectangle 32"/>
          <p:cNvSpPr>
            <a:spLocks noChangeArrowheads="1"/>
          </p:cNvSpPr>
          <p:nvPr/>
        </p:nvSpPr>
        <p:spPr bwMode="auto">
          <a:xfrm>
            <a:off x="15287625" y="32073393"/>
            <a:ext cx="6099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ts val="1075"/>
              </a:spcBef>
            </a:pPr>
            <a:r>
              <a:rPr lang="en-US" altLang="en-US" sz="1800" i="1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Note. 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 * </a:t>
            </a:r>
            <a:r>
              <a:rPr lang="en-US" altLang="en-US" sz="1800" i="1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p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 ≤ .05, ** </a:t>
            </a:r>
            <a:r>
              <a:rPr lang="en-US" altLang="en-US" sz="1800" i="1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p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 ≤ .01, *** </a:t>
            </a:r>
            <a:r>
              <a:rPr lang="en-US" altLang="en-US" sz="1800" i="1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p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ea typeface="MS Mincho" charset="-128"/>
                <a:cs typeface="Times New Roman" charset="0"/>
              </a:rPr>
              <a:t> ≤  .001</a:t>
            </a:r>
            <a:endParaRPr lang="en-US" altLang="en-US" sz="1200" dirty="0">
              <a:latin typeface="+mn-lt"/>
              <a:ea typeface="MS Mincho" charset="-128"/>
              <a:cs typeface="Times New Roman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147608105"/>
              </p:ext>
            </p:extLst>
          </p:nvPr>
        </p:nvGraphicFramePr>
        <p:xfrm>
          <a:off x="29854525" y="16578969"/>
          <a:ext cx="5962967" cy="469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02920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" name="Chart 33" title="Figure 2"/>
          <p:cNvGraphicFramePr/>
          <p:nvPr>
            <p:extLst>
              <p:ext uri="{D42A27DB-BD31-4B8C-83A1-F6EECF244321}">
                <p14:modId xmlns:p14="http://schemas.microsoft.com/office/powerpoint/2010/main" val="2001790888"/>
              </p:ext>
            </p:extLst>
          </p:nvPr>
        </p:nvGraphicFramePr>
        <p:xfrm>
          <a:off x="36413281" y="16600651"/>
          <a:ext cx="6452870" cy="469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773775" y="150152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63572"/>
              </p:ext>
            </p:extLst>
          </p:nvPr>
        </p:nvGraphicFramePr>
        <p:xfrm>
          <a:off x="15342055" y="25159658"/>
          <a:ext cx="12496801" cy="690075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671410"/>
                <a:gridCol w="1296095"/>
                <a:gridCol w="1371159"/>
                <a:gridCol w="1371159"/>
                <a:gridCol w="1289213"/>
                <a:gridCol w="1887219"/>
                <a:gridCol w="1805273"/>
                <a:gridCol w="1805273"/>
              </a:tblGrid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(SD)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 Anxiety (20) 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Social Anxiety (23)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 Anxiety (26)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Depression </a:t>
                      </a:r>
                      <a:r>
                        <a:rPr lang="en-US" sz="1400" dirty="0">
                          <a:effectLst/>
                        </a:rPr>
                        <a:t>(20)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Depression </a:t>
                      </a:r>
                      <a:r>
                        <a:rPr lang="en-US" sz="1400" dirty="0">
                          <a:effectLst/>
                        </a:rPr>
                        <a:t>(23)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Depression </a:t>
                      </a:r>
                      <a:r>
                        <a:rPr lang="en-US" sz="1400" dirty="0">
                          <a:effectLst/>
                        </a:rPr>
                        <a:t>(26)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2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43,618 (22,420)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Gender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47%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male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Rel Stat (age 18)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(.50)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Rel Stat (age 21)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(.48)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-.16*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Rel Stat (age 24)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(.49)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2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Ego Resiliency (19)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42.71 (7.90)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18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Ego Resiliency (22)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43.99 (6.72)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2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Ego Resiliency (25)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43.74 (6.55)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-.28*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Secure Attachment (19)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107.50 (11.97)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Secure Attachment (22)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108.50 (13.27)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Secure Attachment (25)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109.08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(11.93)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-.22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-.31**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-.22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2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Self-worth (19)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16.59 (2.99)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-.37***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-.39***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-.38***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-.30**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2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Self-worth (22)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16.31 (2.83)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-.21*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-.32**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-.28**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-.38***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-.46***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-.46***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Self-worth (25)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19.75           (3.69)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-.29**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-.30**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-.40***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-.43***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-.55***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522711"/>
              </p:ext>
            </p:extLst>
          </p:nvPr>
        </p:nvGraphicFramePr>
        <p:xfrm>
          <a:off x="29917118" y="7421267"/>
          <a:ext cx="5515882" cy="631691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484341"/>
                <a:gridCol w="1374389"/>
                <a:gridCol w="1466014"/>
                <a:gridCol w="1191138"/>
              </a:tblGrid>
              <a:tr h="4517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Rel</a:t>
                      </a:r>
                      <a:r>
                        <a:rPr lang="en-US" sz="1400" dirty="0">
                          <a:effectLst/>
                        </a:rPr>
                        <a:t> Stat (18)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Rel</a:t>
                      </a:r>
                      <a:r>
                        <a:rPr lang="en-US" sz="1400" dirty="0">
                          <a:effectLst/>
                        </a:rPr>
                        <a:t> Stat (21)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Rel</a:t>
                      </a:r>
                      <a:r>
                        <a:rPr lang="en-US" sz="1400" dirty="0">
                          <a:effectLst/>
                        </a:rPr>
                        <a:t> Stat (24)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8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Ego Resiliency (19)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8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Ego Resiliency (22)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8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Ego Resiliency (25)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-.20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-.28*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8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Secure Attachment (19)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8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Secure Attachment (22)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8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Secure Attachment (25)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-.16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68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Self-worth (19)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.25*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.23*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370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Self-worth (22)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85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Self-worth (25)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4316"/>
              </p:ext>
            </p:extLst>
          </p:nvPr>
        </p:nvGraphicFramePr>
        <p:xfrm>
          <a:off x="35817491" y="7402893"/>
          <a:ext cx="6473509" cy="630598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324127"/>
                <a:gridCol w="1226043"/>
                <a:gridCol w="1238758"/>
                <a:gridCol w="1376801"/>
                <a:gridCol w="1307780"/>
              </a:tblGrid>
              <a:tr h="475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Depression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 Anxiety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21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sym typeface="Symbol" charset="2"/>
                        </a:rPr>
                        <a:t>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p</a:t>
                      </a:r>
                      <a:endParaRPr lang="en-US" sz="18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sym typeface="Symbol" charset="2"/>
                        </a:rPr>
                        <a:t>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p</a:t>
                      </a:r>
                      <a:endParaRPr lang="en-US" sz="18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12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Early Adolescence (19)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55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Attachment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-.10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38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Self-Worth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-.40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-.41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5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Ego Resiliency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-.01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12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Mid Adolescence (22)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75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Attachment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-.09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79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Self-Worth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-.48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.</a:t>
                      </a:r>
                      <a:r>
                        <a:rPr lang="en-US" sz="1800" b="1" dirty="0">
                          <a:effectLst/>
                        </a:rPr>
                        <a:t>00 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-.35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33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Ego Resiliency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.06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20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 Adolescence (25)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13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Attachment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-.28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02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-.23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.06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Self-Worth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-.62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.00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-.50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.00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5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Ego Resiliency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-.29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02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29854525" y="21612447"/>
            <a:ext cx="1801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2400" dirty="0"/>
              <a:t>Figure </a:t>
            </a: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15451</TotalTime>
  <Words>1431</Words>
  <Application>Microsoft Macintosh PowerPoint</Application>
  <PresentationFormat>Custom</PresentationFormat>
  <Paragraphs>308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MS Mincho</vt:lpstr>
      <vt:lpstr>MS PGothic</vt:lpstr>
      <vt:lpstr>Symbol</vt:lpstr>
      <vt:lpstr>Times New Roman</vt:lpstr>
      <vt:lpstr>Arial</vt:lpstr>
      <vt:lpstr>Default Design</vt:lpstr>
      <vt:lpstr>Timing of Adolescent Romantic Relationships and Future Anxiety and Depression </vt:lpstr>
    </vt:vector>
  </TitlesOfParts>
  <Company>Yale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Examination of Depression and Negative Feedback Seeking in Adolescents Jessica L. Borelli1, Mitchell J. Prinstein1, Valerie A. Simon2,  Charissa S. L. Cheah3, &amp; Julie Wargo Aikins1 1 Yale University; 2Bowling Green State University; 3University of Saskatchewan</dc:title>
  <dc:creator>Mitch Prinstein, Ph.D.</dc:creator>
  <cp:lastModifiedBy>Weir, Taylor Lynn - weirtl</cp:lastModifiedBy>
  <cp:revision>1692</cp:revision>
  <dcterms:created xsi:type="dcterms:W3CDTF">2003-06-02T18:18:04Z</dcterms:created>
  <dcterms:modified xsi:type="dcterms:W3CDTF">2018-04-10T16:46:14Z</dcterms:modified>
</cp:coreProperties>
</file>